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268D9FC4"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6" behindDoc="0" locked="0" layoutInCell="1" allowOverlap="1" wp14:anchorId="2236FA3F" wp14:editId="0338E46D">
            <wp:simplePos x="0" y="0"/>
            <wp:positionH relativeFrom="column">
              <wp:posOffset>3830104</wp:posOffset>
            </wp:positionH>
            <wp:positionV relativeFrom="paragraph">
              <wp:posOffset>-862126</wp:posOffset>
            </wp:positionV>
            <wp:extent cx="2380891" cy="1160780"/>
            <wp:effectExtent l="0" t="0" r="635" b="127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8460"/>
                    <a:stretch/>
                  </pic:blipFill>
                  <pic:spPr bwMode="auto">
                    <a:xfrm>
                      <a:off x="0" y="0"/>
                      <a:ext cx="2380891" cy="116078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0C9FC180" w14:textId="790DA59C" w:rsidR="00A36C76" w:rsidRDefault="00A36C76" w:rsidP="00EE3ABC">
      <w:pPr>
        <w:pStyle w:val="Text"/>
        <w:tabs>
          <w:tab w:val="left" w:pos="3119"/>
        </w:tabs>
        <w:ind w:left="-426"/>
        <w:rPr>
          <w:rFonts w:ascii="Verdana" w:hAnsi="Verdana" w:cs="Arial"/>
          <w:b/>
          <w:sz w:val="30"/>
          <w:szCs w:val="30"/>
        </w:rPr>
      </w:pPr>
    </w:p>
    <w:p w14:paraId="54D33A5B" w14:textId="7957FB57" w:rsidR="00A36C76" w:rsidRDefault="00133EA4" w:rsidP="00EE3ABC">
      <w:pPr>
        <w:pStyle w:val="Text"/>
        <w:tabs>
          <w:tab w:val="left" w:pos="3119"/>
        </w:tabs>
        <w:ind w:left="-426"/>
        <w:rPr>
          <w:rFonts w:ascii="Verdana" w:hAnsi="Verdana" w:cs="Arial"/>
          <w:b/>
          <w:sz w:val="30"/>
          <w:szCs w:val="30"/>
        </w:rPr>
      </w:pPr>
      <w:r>
        <w:rPr>
          <w:rFonts w:ascii="Verdana" w:hAnsi="Verdana" w:cs="Arial"/>
          <w:b/>
          <w:sz w:val="30"/>
          <w:szCs w:val="30"/>
        </w:rPr>
        <w:t>Short</w:t>
      </w:r>
      <w:r w:rsidR="00A36C76">
        <w:rPr>
          <w:rFonts w:ascii="Verdana" w:hAnsi="Verdana" w:cs="Arial"/>
          <w:b/>
          <w:sz w:val="30"/>
          <w:szCs w:val="30"/>
        </w:rPr>
        <w:t xml:space="preserve"> Form A</w:t>
      </w:r>
      <w:r w:rsidR="00891152">
        <w:rPr>
          <w:rFonts w:ascii="Verdana" w:hAnsi="Verdana" w:cs="Arial"/>
          <w:b/>
          <w:sz w:val="30"/>
          <w:szCs w:val="30"/>
        </w:rPr>
        <w:t xml:space="preserve"> – Solo-regulated firms</w:t>
      </w:r>
      <w:r w:rsidR="00091759">
        <w:rPr>
          <w:rFonts w:ascii="Verdana" w:hAnsi="Verdana" w:cs="Arial"/>
          <w:b/>
          <w:sz w:val="30"/>
          <w:szCs w:val="30"/>
        </w:rPr>
        <w:t xml:space="preserve"> (including </w:t>
      </w:r>
      <w:r w:rsidR="00CB5644">
        <w:rPr>
          <w:rFonts w:ascii="Verdana" w:hAnsi="Verdana" w:cs="Arial"/>
          <w:b/>
          <w:sz w:val="30"/>
          <w:szCs w:val="30"/>
        </w:rPr>
        <w:t>third country</w:t>
      </w:r>
      <w:r w:rsidR="005D0036">
        <w:rPr>
          <w:rFonts w:ascii="Verdana" w:hAnsi="Verdana" w:cs="Arial"/>
          <w:b/>
          <w:sz w:val="30"/>
          <w:szCs w:val="30"/>
        </w:rPr>
        <w:t>)</w:t>
      </w:r>
      <w:r w:rsidR="00091759">
        <w:rPr>
          <w:rFonts w:ascii="Verdana" w:hAnsi="Verdana" w:cs="Arial"/>
          <w:b/>
          <w:sz w:val="30"/>
          <w:szCs w:val="30"/>
        </w:rPr>
        <w:t xml:space="preserve"> </w:t>
      </w:r>
    </w:p>
    <w:p w14:paraId="5B418663" w14:textId="32BE294F" w:rsidR="00EE3ABC" w:rsidRDefault="00A36C76" w:rsidP="00EE3ABC">
      <w:pPr>
        <w:pStyle w:val="Text"/>
        <w:tabs>
          <w:tab w:val="left" w:pos="3119"/>
        </w:tabs>
        <w:ind w:left="-426"/>
        <w:rPr>
          <w:rFonts w:ascii="Verdana" w:hAnsi="Verdana" w:cs="Arial"/>
          <w:bCs/>
          <w:szCs w:val="22"/>
        </w:rPr>
      </w:pPr>
      <w:r w:rsidRPr="00A36C76">
        <w:rPr>
          <w:rFonts w:ascii="Verdana" w:hAnsi="Verdana" w:cs="Arial"/>
          <w:b/>
          <w:sz w:val="26"/>
          <w:szCs w:val="26"/>
        </w:rPr>
        <w:t>Application to perform controlled functions including senior management functions</w:t>
      </w:r>
      <w:r w:rsidR="00EE3ABC" w:rsidRPr="00EB352E">
        <w:rPr>
          <w:rFonts w:ascii="Verdana" w:hAnsi="Verdana" w:cs="Arial"/>
          <w:b/>
          <w:sz w:val="32"/>
          <w:szCs w:val="32"/>
        </w:rPr>
        <w:br/>
      </w:r>
      <w:r w:rsidR="00EE3ABC" w:rsidRPr="00EB352E">
        <w:rPr>
          <w:rFonts w:ascii="Verdana" w:hAnsi="Verdana" w:cs="Arial"/>
          <w:b/>
          <w:sz w:val="32"/>
          <w:szCs w:val="32"/>
        </w:rPr>
        <w:br/>
      </w:r>
      <w:r w:rsidR="00440855"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00440855" w:rsidRPr="00D86FB9">
        <w:rPr>
          <w:rFonts w:ascii="Verdana" w:hAnsi="Verdana" w:cs="Arial"/>
          <w:bCs/>
          <w:szCs w:val="22"/>
        </w:rPr>
        <w:t xml:space="preserve"> </w:t>
      </w:r>
    </w:p>
    <w:p w14:paraId="5B418664" w14:textId="7FC51A6A" w:rsidR="00EE3ABC" w:rsidRPr="00CB09C0" w:rsidRDefault="00BE030C" w:rsidP="00EE3ABC">
      <w:pPr>
        <w:ind w:left="-426"/>
        <w:jc w:val="both"/>
        <w:rPr>
          <w:rFonts w:ascii="Verdana" w:hAnsi="Verdana" w:cs="Arial"/>
          <w:b/>
        </w:rPr>
      </w:pPr>
      <w:r>
        <w:rPr>
          <w:rFonts w:ascii="Verdana" w:hAnsi="Verdana" w:cs="Arial"/>
          <w:b/>
        </w:rPr>
        <w:br/>
      </w:r>
      <w:r w:rsidR="008D3DFD" w:rsidRPr="00CB09C0">
        <w:rPr>
          <w:rFonts w:ascii="Verdana" w:hAnsi="Verdana" w:cs="Arial"/>
          <w:b/>
        </w:rPr>
        <w:t xml:space="preserve">Name of </w:t>
      </w:r>
      <w:r w:rsidR="003A5A3E">
        <w:rPr>
          <w:rFonts w:ascii="Verdana" w:hAnsi="Verdana" w:cs="Arial"/>
          <w:b/>
        </w:rPr>
        <w:t xml:space="preserve">candidate </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E3ABC" w:rsidRPr="00B27110" w14:paraId="5B418666" w14:textId="77777777" w:rsidTr="00EE3ABC">
        <w:trPr>
          <w:trHeight w:val="463"/>
        </w:trPr>
        <w:tc>
          <w:tcPr>
            <w:tcW w:w="10228" w:type="dxa"/>
            <w:shd w:val="clear" w:color="auto" w:fill="auto"/>
          </w:tcPr>
          <w:p w14:paraId="5B418665" w14:textId="2CB8211E" w:rsidR="00EE3ABC" w:rsidRPr="00B27110" w:rsidRDefault="00EE3ABC" w:rsidP="00B27110">
            <w:pPr>
              <w:ind w:left="176"/>
              <w:rPr>
                <w:rFonts w:ascii="Verdana" w:hAnsi="Verdana"/>
              </w:rPr>
            </w:pPr>
            <w:r w:rsidRPr="00B27110">
              <w:rPr>
                <w:rFonts w:ascii="Verdana" w:hAnsi="Verdana"/>
              </w:rPr>
              <w:fldChar w:fldCharType="begin">
                <w:ffData>
                  <w:name w:val="Text55"/>
                  <w:enabled/>
                  <w:calcOnExit w:val="0"/>
                  <w:textInput/>
                </w:ffData>
              </w:fldChar>
            </w:r>
            <w:bookmarkStart w:id="0" w:name="Text5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393ACD">
              <w:rPr>
                <w:rFonts w:ascii="Verdana" w:hAnsi="Verdana"/>
              </w:rPr>
              <w:t> </w:t>
            </w:r>
            <w:r w:rsidR="00393ACD">
              <w:rPr>
                <w:rFonts w:ascii="Verdana" w:hAnsi="Verdana"/>
              </w:rPr>
              <w:t> </w:t>
            </w:r>
            <w:r w:rsidR="00393ACD">
              <w:rPr>
                <w:rFonts w:ascii="Verdana" w:hAnsi="Verdana"/>
              </w:rPr>
              <w:t> </w:t>
            </w:r>
            <w:r w:rsidR="00393ACD">
              <w:rPr>
                <w:rFonts w:ascii="Verdana" w:hAnsi="Verdana"/>
              </w:rPr>
              <w:t> </w:t>
            </w:r>
            <w:r w:rsidR="00393ACD">
              <w:rPr>
                <w:rFonts w:ascii="Verdana" w:hAnsi="Verdana"/>
              </w:rPr>
              <w:t> </w:t>
            </w:r>
            <w:r w:rsidRPr="00B27110">
              <w:rPr>
                <w:rFonts w:ascii="Verdana" w:hAnsi="Verdana"/>
              </w:rPr>
              <w:fldChar w:fldCharType="end"/>
            </w:r>
            <w:bookmarkEnd w:id="0"/>
          </w:p>
        </w:tc>
      </w:tr>
    </w:tbl>
    <w:p w14:paraId="5E9F10BD" w14:textId="194AA685" w:rsidR="008D3DFD" w:rsidRPr="00CB09C0" w:rsidRDefault="00EE3ABC" w:rsidP="008D3DFD">
      <w:pPr>
        <w:ind w:left="-709"/>
        <w:jc w:val="both"/>
        <w:rPr>
          <w:rFonts w:ascii="Verdana" w:hAnsi="Verdana" w:cs="Arial"/>
          <w:b/>
        </w:rPr>
      </w:pPr>
      <w:r w:rsidRPr="00CB09C0">
        <w:rPr>
          <w:rFonts w:cs="Arial"/>
          <w:b/>
          <w:noProof/>
          <w:color w:val="FFFFFF"/>
        </w:rPr>
        <w:t xml:space="preserve"> </w:t>
      </w:r>
      <w:r w:rsidR="008D3DFD" w:rsidRPr="00CB09C0">
        <w:rPr>
          <w:rFonts w:cs="Arial"/>
          <w:b/>
          <w:noProof/>
          <w:color w:val="FFFFFF"/>
        </w:rPr>
        <w:t xml:space="preserve">  </w:t>
      </w:r>
      <w:r w:rsidR="00CB09C0">
        <w:rPr>
          <w:rFonts w:cs="Arial"/>
          <w:b/>
          <w:noProof/>
          <w:color w:val="FFFFFF"/>
        </w:rPr>
        <w:t xml:space="preserve">  </w:t>
      </w:r>
      <w:r w:rsidR="008D3DFD"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8D3DFD" w:rsidRPr="00B27110" w14:paraId="3FB80784" w14:textId="77777777" w:rsidTr="00B03385">
        <w:trPr>
          <w:trHeight w:val="463"/>
        </w:trPr>
        <w:tc>
          <w:tcPr>
            <w:tcW w:w="10228" w:type="dxa"/>
            <w:shd w:val="clear" w:color="auto" w:fill="auto"/>
          </w:tcPr>
          <w:p w14:paraId="1751FF33" w14:textId="77777777" w:rsidR="008D3DFD" w:rsidRPr="00B27110" w:rsidRDefault="008D3DFD" w:rsidP="00B03385">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0D9B7388" w:rsidR="00ED0955" w:rsidRPr="00CB09C0" w:rsidRDefault="00ED0955" w:rsidP="00ED0955">
      <w:pPr>
        <w:ind w:left="-709"/>
        <w:jc w:val="both"/>
        <w:rPr>
          <w:rFonts w:ascii="Verdana" w:hAnsi="Verdana" w:cs="Arial"/>
          <w:b/>
        </w:rPr>
      </w:pPr>
      <w:r w:rsidRPr="00CB09C0">
        <w:rPr>
          <w:rFonts w:cs="Arial"/>
          <w:b/>
          <w:noProof/>
          <w:color w:val="FFFFFF"/>
        </w:rPr>
        <w:t xml:space="preserve">   </w:t>
      </w:r>
      <w:r>
        <w:rPr>
          <w:rFonts w:cs="Arial"/>
          <w:b/>
          <w:noProof/>
          <w:color w:val="FFFFFF"/>
        </w:rPr>
        <w:t xml:space="preserve">  </w:t>
      </w: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D0955" w:rsidRPr="00B27110" w14:paraId="217AEDC5" w14:textId="77777777" w:rsidTr="00BC622B">
        <w:trPr>
          <w:trHeight w:val="463"/>
        </w:trPr>
        <w:tc>
          <w:tcPr>
            <w:tcW w:w="10228" w:type="dxa"/>
            <w:shd w:val="clear" w:color="auto" w:fill="auto"/>
          </w:tcPr>
          <w:p w14:paraId="5CBB88C6" w14:textId="77777777" w:rsidR="00ED0955" w:rsidRPr="00B27110" w:rsidRDefault="00ED0955" w:rsidP="00BC622B">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B418667" w14:textId="1085D373" w:rsidR="00EE3ABC" w:rsidRDefault="002136AD" w:rsidP="00B27110">
      <w:pPr>
        <w:pStyle w:val="Text"/>
        <w:ind w:left="-2552"/>
        <w:rPr>
          <w:rFonts w:cs="Arial"/>
          <w:b/>
          <w:noProof/>
          <w:color w:val="FFFFFF"/>
          <w:sz w:val="40"/>
          <w:szCs w:val="40"/>
        </w:rPr>
      </w:pPr>
      <w:r>
        <w:rPr>
          <w:noProof/>
        </w:rPr>
        <w:pict w14:anchorId="5B4189BE">
          <v:shapetype id="_x0000_t202" coordsize="21600,21600" o:spt="202" path="m,l,21600r21600,l21600,xe">
            <v:stroke joinstyle="miter"/>
            <v:path gradientshapeok="t" o:connecttype="rect"/>
          </v:shapetype>
          <v:shape id="_x0000_s2052" type="#_x0000_t202" style="position:absolute;left:0;text-align:left;margin-left:43.55pt;margin-top:386.25pt;width:513.6pt;height:381.75pt;z-index:251658240;mso-position-horizontal-relative:page;mso-position-vertical-relative:page" fillcolor="white [3212]" strokecolor="black [3213]">
            <v:textbox style="mso-next-textbox:#_x0000_s2052" inset="0,3mm">
              <w:txbxContent>
                <w:p w14:paraId="063AF087" w14:textId="77777777" w:rsidR="000B2D07" w:rsidRPr="00845D59" w:rsidRDefault="000B2D07" w:rsidP="000B2D0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1E2A30A7"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not previously held a senior management or controlled function</w:t>
                  </w:r>
                </w:p>
                <w:p w14:paraId="539946B1"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not been approved for senior management or controlled functions for 6 months or more</w:t>
                  </w:r>
                </w:p>
                <w:p w14:paraId="3A39CDD7"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a change to their fitness and propriety since their last approval</w:t>
                  </w:r>
                </w:p>
                <w:p w14:paraId="2112BA69" w14:textId="77777777" w:rsidR="000B2D07" w:rsidRDefault="000B2D07" w:rsidP="000B2D07">
                  <w:pPr>
                    <w:pStyle w:val="govuk-body"/>
                    <w:spacing w:before="0" w:beforeAutospacing="0" w:after="0" w:afterAutospacing="0"/>
                    <w:ind w:left="709"/>
                    <w:rPr>
                      <w:rStyle w:val="govuk-heading-s"/>
                      <w:rFonts w:ascii="Verdana" w:hAnsi="Verdana" w:cs="Segoe UI"/>
                      <w:b/>
                      <w:bCs/>
                      <w:color w:val="0B0C0C"/>
                      <w:sz w:val="18"/>
                      <w:szCs w:val="18"/>
                    </w:rPr>
                  </w:pPr>
                </w:p>
                <w:p w14:paraId="569A8D44" w14:textId="5FE2F660" w:rsidR="000B2D07" w:rsidRPr="000B2D07" w:rsidRDefault="000B2D07" w:rsidP="000B2D07">
                  <w:pPr>
                    <w:pStyle w:val="govuk-body"/>
                    <w:spacing w:before="0" w:beforeAutospacing="0" w:after="0" w:afterAutospacing="0"/>
                    <w:ind w:left="709"/>
                    <w:rPr>
                      <w:rFonts w:ascii="Verdana" w:hAnsi="Verdana" w:cs="Segoe UI"/>
                      <w:color w:val="0B0C0C"/>
                      <w:sz w:val="18"/>
                      <w:szCs w:val="18"/>
                    </w:rPr>
                  </w:pPr>
                  <w:r w:rsidRPr="000B2D07">
                    <w:rPr>
                      <w:rStyle w:val="govuk-heading-s"/>
                      <w:rFonts w:ascii="Verdana" w:hAnsi="Verdana" w:cs="Segoe UI"/>
                      <w:color w:val="0B0C0C"/>
                      <w:sz w:val="18"/>
                      <w:szCs w:val="18"/>
                    </w:rPr>
                    <w:t>If the candidate is approved as a CF30AR and is applying to hold a senior management or Significant Influence Appointed Representative function you will need to </w:t>
                  </w:r>
                  <w:hyperlink r:id="rId14" w:history="1">
                    <w:r w:rsidRPr="000B2D07">
                      <w:rPr>
                        <w:rStyle w:val="Hyperlink"/>
                        <w:rFonts w:ascii="Verdana" w:hAnsi="Verdana" w:cs="Segoe UI"/>
                        <w:color w:val="871850"/>
                        <w:sz w:val="18"/>
                        <w:szCs w:val="18"/>
                      </w:rPr>
                      <w:t>complete a long form</w:t>
                    </w:r>
                  </w:hyperlink>
                </w:p>
                <w:p w14:paraId="547E2D30" w14:textId="77777777" w:rsidR="00B03385" w:rsidRDefault="00B03385" w:rsidP="00E731A3">
                  <w:pPr>
                    <w:spacing w:after="0"/>
                    <w:ind w:left="709"/>
                    <w:rPr>
                      <w:rFonts w:ascii="Verdana" w:hAnsi="Verdana" w:cs="Arial"/>
                      <w:b/>
                      <w:sz w:val="18"/>
                      <w:szCs w:val="18"/>
                      <w:u w:val="single"/>
                    </w:rPr>
                  </w:pPr>
                </w:p>
                <w:p w14:paraId="418B194F" w14:textId="77777777" w:rsidR="000B2D07" w:rsidRDefault="000B2D07" w:rsidP="00E731A3">
                  <w:pPr>
                    <w:spacing w:after="0"/>
                    <w:ind w:left="709"/>
                    <w:rPr>
                      <w:rFonts w:ascii="Verdana" w:hAnsi="Verdana" w:cs="Arial"/>
                      <w:b/>
                      <w:sz w:val="18"/>
                      <w:szCs w:val="18"/>
                      <w:u w:val="single"/>
                    </w:rPr>
                  </w:pPr>
                </w:p>
                <w:p w14:paraId="6AE81C2F" w14:textId="77777777" w:rsidR="000B2D07" w:rsidRPr="00E731A3" w:rsidRDefault="000B2D0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v:textbox>
            <w10:wrap anchorx="page" anchory="page"/>
          </v:shape>
        </w:pic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1"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2"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2"/>
    </w:p>
    <w:p w14:paraId="5B41866E" w14:textId="77777777" w:rsidR="00EE3ABC" w:rsidRDefault="00EE3ABC" w:rsidP="00B27110">
      <w:pPr>
        <w:pStyle w:val="Question"/>
        <w:keepNext/>
      </w:pPr>
    </w:p>
    <w:p w14:paraId="5B41866F" w14:textId="77777777" w:rsidR="00EE3ABC" w:rsidRDefault="00EE3ABC" w:rsidP="00B27110">
      <w:pPr>
        <w:pStyle w:val="Question"/>
        <w:keepNext/>
        <w:sectPr w:rsidR="00EE3ABC" w:rsidSect="00B27110">
          <w:headerReference w:type="default" r:id="rId17"/>
          <w:footerReference w:type="default" r:id="rId18"/>
          <w:headerReference w:type="first" r:id="rId19"/>
          <w:footerReference w:type="first" r:id="rId20"/>
          <w:pgSz w:w="11906" w:h="16838"/>
          <w:pgMar w:top="1440" w:right="1440" w:bottom="1440" w:left="1440" w:header="708" w:footer="708" w:gutter="0"/>
          <w:cols w:space="708"/>
          <w:docGrid w:linePitch="360"/>
        </w:sectPr>
      </w:pPr>
    </w:p>
    <w:p w14:paraId="1BC3F79C" w14:textId="77777777" w:rsidR="00A95A7B" w:rsidRPr="00845D59" w:rsidRDefault="00DC590C" w:rsidP="00A95A7B">
      <w:pPr>
        <w:pStyle w:val="Heading2"/>
        <w:spacing w:before="0" w:after="300"/>
        <w:ind w:left="-1418"/>
        <w:rPr>
          <w:rFonts w:ascii="Verdana" w:hAnsi="Verdana" w:cs="Segoe UI"/>
          <w:color w:val="0B0C0C"/>
          <w:szCs w:val="24"/>
        </w:rPr>
      </w:pPr>
      <w:r>
        <w:rPr>
          <w:rFonts w:ascii="Verdana" w:hAnsi="Verdana" w:cs="Segoe UI"/>
          <w:color w:val="0B0C0C"/>
          <w:szCs w:val="24"/>
        </w:rPr>
        <w:lastRenderedPageBreak/>
        <w:br/>
      </w:r>
      <w:r w:rsidR="00A95A7B" w:rsidRPr="00845D59">
        <w:rPr>
          <w:rFonts w:ascii="Verdana" w:hAnsi="Verdana" w:cs="Segoe UI"/>
          <w:color w:val="0B0C0C"/>
          <w:szCs w:val="24"/>
        </w:rPr>
        <w:t>Before you start:</w:t>
      </w:r>
    </w:p>
    <w:p w14:paraId="47FECEB3" w14:textId="7A40254D" w:rsidR="00A95A7B" w:rsidRPr="00152B65" w:rsidRDefault="003478D0" w:rsidP="00A95A7B">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w:t>
      </w:r>
      <w:r w:rsidR="008F1537">
        <w:rPr>
          <w:rFonts w:ascii="Verdana" w:hAnsi="Verdana" w:cs="Segoe UI"/>
          <w:color w:val="0B0C0C"/>
          <w:sz w:val="20"/>
          <w:szCs w:val="20"/>
        </w:rPr>
        <w:t>e diligence prior to submitting this application. You must be sa</w:t>
      </w:r>
      <w:r w:rsidR="006B751C">
        <w:rPr>
          <w:rFonts w:ascii="Verdana" w:hAnsi="Verdana" w:cs="Segoe UI"/>
          <w:color w:val="0B0C0C"/>
          <w:sz w:val="20"/>
          <w:szCs w:val="20"/>
        </w:rPr>
        <w:t>tisfied that it has independently assessed, verified and confirmed that the candidate meets the requirements of the FCA’s Fit and Proper test before continuing.</w:t>
      </w:r>
    </w:p>
    <w:p w14:paraId="154C7741" w14:textId="77777777" w:rsidR="00A95A7B" w:rsidRPr="00152B65" w:rsidRDefault="00A95A7B" w:rsidP="00A95A7B">
      <w:pPr>
        <w:pStyle w:val="govuk-body"/>
        <w:spacing w:before="0" w:beforeAutospacing="0" w:after="300" w:afterAutospacing="0"/>
        <w:ind w:left="-1418"/>
        <w:rPr>
          <w:rFonts w:ascii="Verdana" w:hAnsi="Verdana" w:cs="Segoe UI"/>
          <w:color w:val="0B0C0C"/>
          <w:sz w:val="20"/>
          <w:szCs w:val="20"/>
        </w:rPr>
      </w:pPr>
      <w:r w:rsidRPr="00152B65">
        <w:rPr>
          <w:rFonts w:ascii="Verdana" w:hAnsi="Verdana" w:cs="Segoe UI"/>
          <w:color w:val="0B0C0C"/>
          <w:sz w:val="20"/>
          <w:szCs w:val="20"/>
        </w:rPr>
        <w:t>You must provide accurate and complete information and disclose all relevant facts. If you do not, you may be committing a criminal offence and it may increase the time taken to assess your application.</w:t>
      </w:r>
    </w:p>
    <w:p w14:paraId="3187C45E" w14:textId="77777777" w:rsidR="00A95A7B" w:rsidRPr="00152B65" w:rsidRDefault="00A95A7B" w:rsidP="00A95A7B">
      <w:pPr>
        <w:pStyle w:val="Heading2"/>
        <w:spacing w:before="0" w:after="300"/>
        <w:ind w:left="-1418"/>
        <w:rPr>
          <w:rFonts w:ascii="Verdana" w:hAnsi="Verdana" w:cs="Segoe UI"/>
          <w:color w:val="0B0C0C"/>
          <w:sz w:val="20"/>
        </w:rPr>
      </w:pPr>
      <w:r w:rsidRPr="00152B65">
        <w:rPr>
          <w:rFonts w:ascii="Verdana" w:hAnsi="Verdana" w:cs="Segoe UI"/>
          <w:color w:val="0B0C0C"/>
          <w:sz w:val="20"/>
        </w:rPr>
        <w:t>You'll need to provide this information about the candidate:</w:t>
      </w:r>
    </w:p>
    <w:p w14:paraId="40851620"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Contact details</w:t>
      </w:r>
    </w:p>
    <w:p w14:paraId="4CAEAA82" w14:textId="6970E717" w:rsidR="00A95A7B" w:rsidRPr="00152B65" w:rsidRDefault="00075DAE" w:rsidP="00A95A7B">
      <w:pPr>
        <w:pStyle w:val="ListParagraph"/>
        <w:numPr>
          <w:ilvl w:val="0"/>
          <w:numId w:val="6"/>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3</w:t>
      </w:r>
      <w:r w:rsidR="00A95A7B" w:rsidRPr="00152B65">
        <w:rPr>
          <w:rFonts w:ascii="Verdana" w:hAnsi="Verdana" w:cs="Segoe UI"/>
          <w:color w:val="0B0C0C"/>
          <w:sz w:val="20"/>
          <w:szCs w:val="20"/>
        </w:rPr>
        <w:t xml:space="preserve"> years of address history</w:t>
      </w:r>
    </w:p>
    <w:p w14:paraId="63D011BE"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nature of arrangements between the candidate and the firm</w:t>
      </w:r>
    </w:p>
    <w:p w14:paraId="4045A208"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senior management functions(s) being applied for including job titles</w:t>
      </w:r>
      <w:r>
        <w:rPr>
          <w:rFonts w:ascii="Verdana" w:hAnsi="Verdana" w:cs="Segoe UI"/>
          <w:color w:val="0B0C0C"/>
          <w:sz w:val="20"/>
          <w:szCs w:val="20"/>
        </w:rPr>
        <w:t>.</w:t>
      </w:r>
      <w:r w:rsidRPr="00152B65">
        <w:rPr>
          <w:rFonts w:ascii="Verdana" w:hAnsi="Verdana" w:cs="Segoe UI"/>
          <w:color w:val="0B0C0C"/>
          <w:sz w:val="20"/>
          <w:szCs w:val="20"/>
        </w:rPr>
        <w:t xml:space="preserve"> </w:t>
      </w:r>
      <w:r>
        <w:rPr>
          <w:rFonts w:ascii="Verdana" w:hAnsi="Verdana" w:cs="Segoe UI"/>
          <w:color w:val="0B0C0C"/>
          <w:sz w:val="20"/>
          <w:szCs w:val="20"/>
        </w:rPr>
        <w:t>F</w:t>
      </w:r>
      <w:r w:rsidRPr="00152B65">
        <w:rPr>
          <w:rFonts w:ascii="Verdana" w:hAnsi="Verdana" w:cs="Segoe UI"/>
          <w:color w:val="0B0C0C"/>
          <w:sz w:val="20"/>
          <w:szCs w:val="20"/>
        </w:rPr>
        <w:t>or appointed representatives (AR),</w:t>
      </w:r>
      <w:r>
        <w:rPr>
          <w:rFonts w:ascii="Verdana" w:hAnsi="Verdana" w:cs="Segoe UI"/>
          <w:color w:val="0B0C0C"/>
          <w:sz w:val="20"/>
          <w:szCs w:val="20"/>
        </w:rPr>
        <w:t xml:space="preserve"> </w:t>
      </w:r>
      <w:r w:rsidRPr="00152B65">
        <w:rPr>
          <w:rFonts w:ascii="Verdana" w:hAnsi="Verdana" w:cs="Segoe UI"/>
          <w:color w:val="0B0C0C"/>
          <w:sz w:val="20"/>
          <w:szCs w:val="20"/>
        </w:rPr>
        <w:t>the controlled function(s) being applied for, including job titles</w:t>
      </w:r>
    </w:p>
    <w:p w14:paraId="4A65D7FC"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role and responsibilities the candidate will perform as part of their senior management function(s) or controlled functions(s)</w:t>
      </w:r>
    </w:p>
    <w:p w14:paraId="401BB889" w14:textId="703621C3" w:rsidR="00A95A7B"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10 years</w:t>
      </w:r>
      <w:r w:rsidR="00075DAE">
        <w:rPr>
          <w:rFonts w:ascii="Verdana" w:hAnsi="Verdana" w:cs="Segoe UI"/>
          <w:color w:val="0B0C0C"/>
          <w:sz w:val="20"/>
          <w:szCs w:val="20"/>
        </w:rPr>
        <w:t xml:space="preserve"> of employment history</w:t>
      </w:r>
      <w:r w:rsidRPr="00152B65">
        <w:rPr>
          <w:rFonts w:ascii="Verdana" w:hAnsi="Verdana" w:cs="Segoe UI"/>
          <w:color w:val="0B0C0C"/>
          <w:sz w:val="20"/>
          <w:szCs w:val="20"/>
        </w:rPr>
        <w:t>, including nature of employment, employer details, roles and responsibilities and reasons for leaving</w:t>
      </w:r>
    </w:p>
    <w:p w14:paraId="46B8332B" w14:textId="2FC88344" w:rsidR="00EB6320" w:rsidRPr="00152B65" w:rsidRDefault="00EB6320" w:rsidP="00A95A7B">
      <w:pPr>
        <w:pStyle w:val="ListParagraph"/>
        <w:numPr>
          <w:ilvl w:val="0"/>
          <w:numId w:val="6"/>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Details of any qualifications held</w:t>
      </w:r>
    </w:p>
    <w:p w14:paraId="02833F62"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candidate’s fitness and propriety</w:t>
      </w:r>
    </w:p>
    <w:p w14:paraId="00233D64"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Standard Disclosure and Barring Service (DBS) check and 6 years employment reference checks</w:t>
      </w:r>
    </w:p>
    <w:p w14:paraId="62F6CDF1" w14:textId="61FD5B48" w:rsidR="00A95A7B" w:rsidRPr="00152B65" w:rsidRDefault="00A95A7B" w:rsidP="00A95A7B">
      <w:pPr>
        <w:pStyle w:val="Heading2"/>
        <w:spacing w:before="0" w:after="300"/>
        <w:ind w:left="-1418"/>
        <w:rPr>
          <w:rFonts w:ascii="Verdana" w:hAnsi="Verdana" w:cs="Segoe UI"/>
          <w:color w:val="0B0C0C"/>
          <w:sz w:val="20"/>
        </w:rPr>
      </w:pPr>
      <w:r w:rsidRPr="00152B65">
        <w:rPr>
          <w:rFonts w:ascii="Verdana" w:hAnsi="Verdana" w:cs="Segoe UI"/>
          <w:color w:val="0B0C0C"/>
          <w:sz w:val="20"/>
        </w:rPr>
        <w:br/>
        <w:t>You may also need</w:t>
      </w:r>
      <w:r w:rsidR="005C2561">
        <w:rPr>
          <w:rFonts w:ascii="Verdana" w:hAnsi="Verdana" w:cs="Segoe UI"/>
          <w:color w:val="0B0C0C"/>
          <w:sz w:val="20"/>
        </w:rPr>
        <w:t xml:space="preserve"> to provide</w:t>
      </w:r>
      <w:r w:rsidRPr="00152B65">
        <w:rPr>
          <w:rFonts w:ascii="Verdana" w:hAnsi="Verdana" w:cs="Segoe UI"/>
          <w:color w:val="0B0C0C"/>
          <w:sz w:val="20"/>
        </w:rPr>
        <w:t>:</w:t>
      </w:r>
    </w:p>
    <w:p w14:paraId="0E01056E" w14:textId="77777777" w:rsidR="009E6FC9" w:rsidRPr="00152B65" w:rsidRDefault="009E6FC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details of any directorships held in last 10 years</w:t>
      </w:r>
    </w:p>
    <w:p w14:paraId="5839F8A5" w14:textId="77777777" w:rsidR="009E6FC9" w:rsidRPr="00152B65" w:rsidRDefault="009E6FC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4304A7CF" w14:textId="77777777" w:rsidR="009E6FC9" w:rsidRPr="00152B65" w:rsidRDefault="009E6FC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details of any prescribed responsibilities, overall responsibilities, local responsibilities or other responsibilities the candidate will be carrying out</w:t>
      </w:r>
    </w:p>
    <w:p w14:paraId="24A6902F" w14:textId="6DC5CA94" w:rsidR="009E6FC9" w:rsidRPr="00152B65" w:rsidRDefault="001A671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Pr>
          <w:rFonts w:ascii="Verdana" w:hAnsi="Verdana" w:cs="Segoe UI"/>
          <w:color w:val="0B0C0C"/>
          <w:sz w:val="20"/>
          <w:szCs w:val="20"/>
        </w:rPr>
        <w:t xml:space="preserve">a card payment of </w:t>
      </w:r>
      <w:r w:rsidR="009E6FC9" w:rsidRPr="00152B65">
        <w:rPr>
          <w:rFonts w:ascii="Verdana" w:hAnsi="Verdana" w:cs="Segoe UI"/>
          <w:color w:val="0B0C0C"/>
          <w:sz w:val="20"/>
          <w:szCs w:val="20"/>
        </w:rPr>
        <w:t>£2</w:t>
      </w:r>
      <w:r w:rsidR="00393ACD">
        <w:rPr>
          <w:rFonts w:ascii="Verdana" w:hAnsi="Verdana" w:cs="Segoe UI"/>
          <w:color w:val="0B0C0C"/>
          <w:sz w:val="20"/>
          <w:szCs w:val="20"/>
        </w:rPr>
        <w:t>7</w:t>
      </w:r>
      <w:r w:rsidR="009E6FC9" w:rsidRPr="00152B65">
        <w:rPr>
          <w:rFonts w:ascii="Verdana" w:hAnsi="Verdana" w:cs="Segoe UI"/>
          <w:color w:val="0B0C0C"/>
          <w:sz w:val="20"/>
          <w:szCs w:val="20"/>
        </w:rPr>
        <w:t>0</w:t>
      </w:r>
      <w:r w:rsidR="00665A9F">
        <w:rPr>
          <w:rFonts w:ascii="Verdana" w:hAnsi="Verdana" w:cs="Segoe UI"/>
          <w:color w:val="0B0C0C"/>
          <w:sz w:val="20"/>
          <w:szCs w:val="20"/>
        </w:rPr>
        <w:t xml:space="preserve"> (for all standalone long form applications or where there is a change to the </w:t>
      </w:r>
      <w:r w:rsidR="00AD652A">
        <w:rPr>
          <w:rFonts w:ascii="Verdana" w:hAnsi="Verdana" w:cs="Segoe UI"/>
          <w:color w:val="0B0C0C"/>
          <w:sz w:val="20"/>
          <w:szCs w:val="20"/>
        </w:rPr>
        <w:t>candidate’s</w:t>
      </w:r>
      <w:r w:rsidR="00665A9F">
        <w:rPr>
          <w:rFonts w:ascii="Verdana" w:hAnsi="Verdana" w:cs="Segoe UI"/>
          <w:color w:val="0B0C0C"/>
          <w:sz w:val="20"/>
          <w:szCs w:val="20"/>
        </w:rPr>
        <w:t xml:space="preserve"> fitness and propriety)</w:t>
      </w:r>
    </w:p>
    <w:p w14:paraId="73D543A9" w14:textId="42A9FAA3" w:rsidR="00DC5D5B" w:rsidRDefault="00DC590C" w:rsidP="00C9169E">
      <w:pPr>
        <w:pStyle w:val="ListParagraph"/>
        <w:numPr>
          <w:ilvl w:val="0"/>
          <w:numId w:val="12"/>
        </w:numPr>
        <w:spacing w:beforeAutospacing="1" w:after="300" w:line="240" w:lineRule="auto"/>
        <w:ind w:left="-993"/>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C5D5B" w:rsidRPr="00EB352E" w14:paraId="08E63EB2" w14:textId="77777777" w:rsidTr="00EA71CB">
        <w:trPr>
          <w:trHeight w:hRule="exact" w:val="559"/>
        </w:trPr>
        <w:tc>
          <w:tcPr>
            <w:tcW w:w="2268" w:type="dxa"/>
            <w:shd w:val="clear" w:color="auto" w:fill="701B45"/>
            <w:vAlign w:val="center"/>
          </w:tcPr>
          <w:p w14:paraId="0B83D329" w14:textId="476CC8EF" w:rsidR="00DC5D5B" w:rsidRPr="00EB352E" w:rsidRDefault="00DC5D5B"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8" behindDoc="1" locked="0" layoutInCell="0" allowOverlap="1" wp14:anchorId="5791B2C3" wp14:editId="536072C8">
                      <wp:simplePos x="0" y="0"/>
                      <wp:positionH relativeFrom="column">
                        <wp:posOffset>-1438910</wp:posOffset>
                      </wp:positionH>
                      <wp:positionV relativeFrom="paragraph">
                        <wp:posOffset>1270</wp:posOffset>
                      </wp:positionV>
                      <wp:extent cx="6414135" cy="344170"/>
                      <wp:effectExtent l="0" t="1905" r="0" b="0"/>
                      <wp:wrapNone/>
                      <wp:docPr id="2"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D39C618" id="Rectangle 2" o:spid="_x0000_s1026" style="position:absolute;margin-left:-113.3pt;margin-top:.1pt;width:505.05pt;height:27.1pt;z-index:-251658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1</w:t>
            </w:r>
          </w:p>
        </w:tc>
        <w:tc>
          <w:tcPr>
            <w:tcW w:w="7825" w:type="dxa"/>
            <w:shd w:val="clear" w:color="auto" w:fill="701B45"/>
            <w:vAlign w:val="center"/>
          </w:tcPr>
          <w:p w14:paraId="5B488A15" w14:textId="646BB414" w:rsidR="00DC5D5B" w:rsidRPr="00EB352E" w:rsidRDefault="00DC5D5B" w:rsidP="00EA71CB">
            <w:pPr>
              <w:pStyle w:val="Sectionheading"/>
              <w:spacing w:before="0"/>
              <w:rPr>
                <w:rFonts w:ascii="Verdana" w:hAnsi="Verdana"/>
              </w:rPr>
            </w:pPr>
            <w:r>
              <w:rPr>
                <w:rFonts w:ascii="Verdana" w:hAnsi="Verdana"/>
              </w:rPr>
              <w:t>Application contact details</w:t>
            </w:r>
          </w:p>
        </w:tc>
      </w:tr>
    </w:tbl>
    <w:p w14:paraId="67066442" w14:textId="0C1C6D17" w:rsidR="00DC5D5B" w:rsidRDefault="00DC5D5B" w:rsidP="00DC5D5B">
      <w:pPr>
        <w:pStyle w:val="Question"/>
        <w:rPr>
          <w:rFonts w:ascii="Verdana" w:hAnsi="Verdana"/>
          <w:b/>
        </w:rPr>
      </w:pPr>
      <w:r w:rsidRPr="0019793F">
        <w:rPr>
          <w:b/>
        </w:rPr>
        <w:tab/>
      </w:r>
      <w:r>
        <w:rPr>
          <w:rFonts w:ascii="Verdana" w:hAnsi="Verdana"/>
          <w:b/>
        </w:rPr>
        <w:t>1.1</w:t>
      </w:r>
      <w:r w:rsidRPr="00B27110">
        <w:rPr>
          <w:rFonts w:ascii="Verdana" w:hAnsi="Verdana"/>
          <w:b/>
        </w:rPr>
        <w:tab/>
      </w:r>
      <w:r>
        <w:rPr>
          <w:rFonts w:ascii="Verdana" w:hAnsi="Verdana"/>
          <w:b/>
        </w:rPr>
        <w:t>Who should we contact from the firm about this application?</w:t>
      </w:r>
    </w:p>
    <w:p w14:paraId="7B41260B" w14:textId="3991CF9E" w:rsidR="00DC5D5B" w:rsidRPr="009E6FC9" w:rsidRDefault="00DC5D5B" w:rsidP="00DC5D5B">
      <w:pPr>
        <w:pStyle w:val="Question"/>
        <w:rPr>
          <w:rFonts w:ascii="Verdana" w:hAnsi="Verdana"/>
          <w:b/>
          <w:bCs/>
        </w:rPr>
      </w:pPr>
      <w:r w:rsidRPr="009E6FC9">
        <w:rPr>
          <w:rFonts w:ascii="Verdana" w:hAnsi="Verdana"/>
          <w:b/>
          <w:bCs/>
        </w:rPr>
        <w:tab/>
      </w:r>
      <w:r w:rsidRPr="009E6FC9">
        <w:rPr>
          <w:rFonts w:ascii="Verdana" w:hAnsi="Verdana"/>
          <w:b/>
          <w:bCs/>
        </w:rPr>
        <w:tab/>
        <w:t xml:space="preserve">First </w:t>
      </w:r>
      <w:r w:rsidR="006A0C73" w:rsidRPr="009E6FC9">
        <w:rPr>
          <w:rFonts w:ascii="Verdana" w:hAnsi="Verdana"/>
          <w:b/>
          <w:bCs/>
        </w:rPr>
        <w:t>n</w:t>
      </w:r>
      <w:r w:rsidRPr="009E6FC9">
        <w:rPr>
          <w:rFonts w:ascii="Verdana" w:hAnsi="Verdana"/>
          <w:b/>
          <w:bCs/>
        </w:rPr>
        <w:t>ame</w:t>
      </w:r>
      <w:r w:rsidR="006A0C73" w:rsidRPr="009E6FC9">
        <w:rPr>
          <w:rFonts w:ascii="Verdana" w:hAnsi="Verdana"/>
          <w:b/>
          <w:bCs/>
        </w:rPr>
        <w:t xml:space="preserve"> (s)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54458573" w14:textId="77777777" w:rsidTr="00EA71CB">
        <w:trPr>
          <w:trHeight w:hRule="exact" w:val="397"/>
        </w:trPr>
        <w:tc>
          <w:tcPr>
            <w:tcW w:w="7088" w:type="dxa"/>
            <w:vAlign w:val="center"/>
          </w:tcPr>
          <w:p w14:paraId="0D5D6DAF"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A1D736F" w14:textId="29D6A615" w:rsidR="00DC5D5B" w:rsidRPr="009E6FC9" w:rsidRDefault="00DC5D5B" w:rsidP="00DC5D5B">
      <w:pPr>
        <w:pStyle w:val="Question"/>
        <w:rPr>
          <w:rFonts w:ascii="Verdana" w:hAnsi="Verdana"/>
          <w:b/>
          <w:bCs/>
        </w:rPr>
      </w:pPr>
      <w:r w:rsidRPr="00F345F5">
        <w:rPr>
          <w:rFonts w:ascii="Verdana" w:hAnsi="Verdana"/>
        </w:rPr>
        <w:tab/>
      </w:r>
      <w:r w:rsidRPr="00F345F5">
        <w:rPr>
          <w:rFonts w:ascii="Verdana" w:hAnsi="Verdana"/>
        </w:rPr>
        <w:tab/>
      </w:r>
      <w:r w:rsidR="006A0C73" w:rsidRPr="009E6FC9">
        <w:rPr>
          <w:rFonts w:ascii="Verdana" w:hAnsi="Verdana"/>
          <w:b/>
          <w:bCs/>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4A97803B" w14:textId="77777777" w:rsidTr="00EA71CB">
        <w:trPr>
          <w:trHeight w:hRule="exact" w:val="397"/>
        </w:trPr>
        <w:tc>
          <w:tcPr>
            <w:tcW w:w="7088" w:type="dxa"/>
            <w:vAlign w:val="center"/>
          </w:tcPr>
          <w:p w14:paraId="26E216F5"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11F3F5C" w14:textId="2AAE4A9F" w:rsidR="00DC5D5B" w:rsidRPr="009E6FC9" w:rsidRDefault="00DC5D5B" w:rsidP="00DC5D5B">
      <w:pPr>
        <w:pStyle w:val="Question"/>
        <w:rPr>
          <w:rFonts w:ascii="Verdana" w:hAnsi="Verdana"/>
          <w:b/>
          <w:bCs/>
        </w:rPr>
      </w:pPr>
      <w:r w:rsidRPr="00F345F5">
        <w:rPr>
          <w:rFonts w:ascii="Verdana" w:hAnsi="Verdana"/>
        </w:rPr>
        <w:tab/>
      </w:r>
      <w:r w:rsidRPr="00F345F5">
        <w:rPr>
          <w:rFonts w:ascii="Verdana" w:hAnsi="Verdana"/>
        </w:rPr>
        <w:tab/>
      </w:r>
      <w:r w:rsidR="006A0C73" w:rsidRPr="009E6FC9">
        <w:rPr>
          <w:rFonts w:ascii="Verdana" w:hAnsi="Verdana"/>
          <w:b/>
          <w:bCs/>
        </w:rPr>
        <w:t xml:space="preserve">Contact </w:t>
      </w:r>
      <w:r w:rsidRPr="009E6FC9">
        <w:rPr>
          <w:rFonts w:ascii="Verdana" w:hAnsi="Verdana"/>
          <w:b/>
          <w:bCs/>
        </w:rPr>
        <w:t>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0BA2AE48" w14:textId="77777777" w:rsidTr="00EA71CB">
        <w:trPr>
          <w:trHeight w:hRule="exact" w:val="397"/>
        </w:trPr>
        <w:tc>
          <w:tcPr>
            <w:tcW w:w="7088" w:type="dxa"/>
            <w:vAlign w:val="center"/>
          </w:tcPr>
          <w:p w14:paraId="16CE83CB"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04C816" w14:textId="77777777" w:rsidR="00DC5D5B" w:rsidRPr="009E6FC9" w:rsidRDefault="00DC5D5B" w:rsidP="00DC5D5B">
      <w:pPr>
        <w:pStyle w:val="Question"/>
        <w:rPr>
          <w:rFonts w:ascii="Verdana" w:hAnsi="Verdana"/>
          <w:b/>
          <w:bCs/>
        </w:rPr>
      </w:pPr>
      <w:r>
        <w:rPr>
          <w:rFonts w:ascii="Verdana" w:hAnsi="Verdana"/>
        </w:rPr>
        <w:tab/>
      </w:r>
      <w:r w:rsidRPr="00F345F5">
        <w:rPr>
          <w:rFonts w:ascii="Verdana" w:hAnsi="Verdana"/>
        </w:rPr>
        <w:tab/>
      </w:r>
      <w:r w:rsidRPr="009E6FC9">
        <w:rPr>
          <w:rFonts w:ascii="Verdana" w:hAnsi="Verdana"/>
          <w:b/>
          <w:bCs/>
        </w:rPr>
        <w:t>Email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2E191D4C" w14:textId="77777777" w:rsidTr="00EA71CB">
        <w:trPr>
          <w:trHeight w:hRule="exact" w:val="397"/>
        </w:trPr>
        <w:tc>
          <w:tcPr>
            <w:tcW w:w="7088" w:type="dxa"/>
            <w:vAlign w:val="center"/>
          </w:tcPr>
          <w:p w14:paraId="017CDC39"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ECCA9C4" w14:textId="54419A9C" w:rsidR="00DC590C" w:rsidRDefault="00DC590C"/>
    <w:p w14:paraId="438CA81E" w14:textId="77777777" w:rsidR="006A0C73" w:rsidRDefault="006A0C73">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6A0C73" w:rsidRPr="00EB352E" w14:paraId="3889584E" w14:textId="77777777" w:rsidTr="00EA71CB">
        <w:trPr>
          <w:trHeight w:hRule="exact" w:val="559"/>
        </w:trPr>
        <w:tc>
          <w:tcPr>
            <w:tcW w:w="2268" w:type="dxa"/>
            <w:shd w:val="clear" w:color="auto" w:fill="701B45"/>
            <w:vAlign w:val="center"/>
          </w:tcPr>
          <w:p w14:paraId="3D0C63B0" w14:textId="75FED2EE" w:rsidR="006A0C73" w:rsidRPr="00EB352E" w:rsidRDefault="006A0C73"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9" behindDoc="1" locked="0" layoutInCell="0" allowOverlap="1" wp14:anchorId="061A611E" wp14:editId="5938E039">
                      <wp:simplePos x="0" y="0"/>
                      <wp:positionH relativeFrom="column">
                        <wp:posOffset>-1438910</wp:posOffset>
                      </wp:positionH>
                      <wp:positionV relativeFrom="paragraph">
                        <wp:posOffset>1270</wp:posOffset>
                      </wp:positionV>
                      <wp:extent cx="6414135" cy="344170"/>
                      <wp:effectExtent l="0" t="1905" r="0" b="0"/>
                      <wp:wrapNone/>
                      <wp:docPr id="5" name="Rectangle 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BC127D3" id="Rectangle 5" o:spid="_x0000_s1026" style="position:absolute;margin-left:-113.3pt;margin-top:.1pt;width:505.05pt;height:27.1pt;z-index:-25165823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Pr="00EB352E">
              <w:rPr>
                <w:rFonts w:ascii="Verdana" w:hAnsi="Verdana"/>
                <w:sz w:val="32"/>
              </w:rPr>
              <w:t>2</w:t>
            </w:r>
          </w:p>
        </w:tc>
        <w:tc>
          <w:tcPr>
            <w:tcW w:w="7825" w:type="dxa"/>
            <w:shd w:val="clear" w:color="auto" w:fill="701B45"/>
            <w:vAlign w:val="center"/>
          </w:tcPr>
          <w:p w14:paraId="1F591BB9" w14:textId="77777777" w:rsidR="006A0C73" w:rsidRPr="00EB352E" w:rsidRDefault="006A0C73" w:rsidP="00EA71CB">
            <w:pPr>
              <w:pStyle w:val="Sectionheading"/>
              <w:spacing w:before="0"/>
              <w:rPr>
                <w:rFonts w:ascii="Verdana" w:hAnsi="Verdana"/>
              </w:rPr>
            </w:pPr>
            <w:r>
              <w:rPr>
                <w:rFonts w:ascii="Verdana" w:hAnsi="Verdana"/>
              </w:rPr>
              <w:t>Firm identification details</w:t>
            </w:r>
          </w:p>
        </w:tc>
      </w:tr>
    </w:tbl>
    <w:p w14:paraId="080D88D9" w14:textId="77777777" w:rsidR="006A0C73" w:rsidRPr="00B27110" w:rsidRDefault="006A0C73" w:rsidP="006A0C73">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.1</w:t>
      </w:r>
      <w:r w:rsidRPr="00B27110">
        <w:rPr>
          <w:rFonts w:ascii="Verdana" w:hAnsi="Verdana"/>
          <w:b/>
        </w:rPr>
        <w:tab/>
      </w:r>
      <w:r>
        <w:rPr>
          <w:rFonts w:ascii="Verdana" w:hAnsi="Verdana"/>
          <w:b/>
        </w:rPr>
        <w:t>Name of firm making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A0C73" w:rsidRPr="00E0460D" w14:paraId="7898CB79" w14:textId="77777777" w:rsidTr="00EA71CB">
        <w:trPr>
          <w:trHeight w:hRule="exact" w:val="397"/>
        </w:trPr>
        <w:tc>
          <w:tcPr>
            <w:tcW w:w="7088" w:type="dxa"/>
            <w:vAlign w:val="center"/>
          </w:tcPr>
          <w:p w14:paraId="0A479E83" w14:textId="77777777" w:rsidR="006A0C73" w:rsidRPr="00E0460D" w:rsidRDefault="006A0C73"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C2D087" w14:textId="77777777" w:rsidR="006A0C73" w:rsidRPr="00B27110" w:rsidRDefault="006A0C73" w:rsidP="006A0C73">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A0C73" w:rsidRPr="00E0460D" w14:paraId="509CA735" w14:textId="77777777" w:rsidTr="00EA71CB">
        <w:trPr>
          <w:trHeight w:hRule="exact" w:val="397"/>
        </w:trPr>
        <w:tc>
          <w:tcPr>
            <w:tcW w:w="7088" w:type="dxa"/>
            <w:vAlign w:val="center"/>
          </w:tcPr>
          <w:p w14:paraId="04C6905B" w14:textId="77777777" w:rsidR="006A0C73" w:rsidRPr="00E0460D" w:rsidRDefault="006A0C73"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B740D2C" w14:textId="77777777" w:rsidR="006A0C73" w:rsidRDefault="006A0C73" w:rsidP="006A0C73">
      <w:pPr>
        <w:pStyle w:val="QuestionnoteChar"/>
        <w:tabs>
          <w:tab w:val="clear" w:pos="-142"/>
          <w:tab w:val="right" w:pos="-567"/>
        </w:tabs>
        <w:rPr>
          <w:rFonts w:ascii="Verdana" w:hAnsi="Verdana"/>
          <w:b/>
        </w:rPr>
      </w:pPr>
    </w:p>
    <w:p w14:paraId="7E2A177D" w14:textId="77777777" w:rsidR="006A0C73" w:rsidRDefault="006A0C73" w:rsidP="006A0C73">
      <w:pPr>
        <w:pStyle w:val="QuestionnoteChar"/>
        <w:tabs>
          <w:tab w:val="clear" w:pos="-142"/>
          <w:tab w:val="right" w:pos="-567"/>
        </w:tabs>
        <w:rPr>
          <w:rFonts w:ascii="Verdana" w:hAnsi="Verdana"/>
          <w:b/>
        </w:rPr>
      </w:pPr>
    </w:p>
    <w:p w14:paraId="6F6C6428" w14:textId="1177FF5F" w:rsidR="006A0C73" w:rsidRDefault="006A0C73"/>
    <w:p w14:paraId="24BC55C8" w14:textId="5060EB83" w:rsidR="006A0C73" w:rsidRDefault="006A0C73">
      <w:r>
        <w:br w:type="page"/>
      </w:r>
    </w:p>
    <w:p w14:paraId="3137E119" w14:textId="77777777" w:rsidR="00DC590C" w:rsidRDefault="00DC590C"/>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3A21EB">
        <w:trPr>
          <w:trHeight w:hRule="exact" w:val="559"/>
        </w:trPr>
        <w:tc>
          <w:tcPr>
            <w:tcW w:w="2268" w:type="dxa"/>
            <w:shd w:val="clear" w:color="auto" w:fill="701B45"/>
            <w:vAlign w:val="center"/>
          </w:tcPr>
          <w:p w14:paraId="5B418673" w14:textId="24E1FAB3" w:rsidR="000830DE" w:rsidRPr="00EB352E" w:rsidRDefault="002136AD">
            <w:pPr>
              <w:pStyle w:val="Sectionheading"/>
              <w:tabs>
                <w:tab w:val="right" w:pos="-142"/>
              </w:tabs>
              <w:spacing w:before="0"/>
              <w:ind w:right="142"/>
              <w:jc w:val="right"/>
              <w:rPr>
                <w:rFonts w:ascii="Verdana" w:hAnsi="Verdana"/>
                <w:sz w:val="32"/>
              </w:rPr>
            </w:pPr>
            <w:r>
              <w:rPr>
                <w:rFonts w:ascii="Verdana" w:hAnsi="Verdana"/>
              </w:rPr>
              <w:pict w14:anchorId="5B4189C3">
                <v:rect id="_x0000_s2060" style="position:absolute;left:0;text-align:left;margin-left:-113.3pt;margin-top:.1pt;width:505.05pt;height:27.1pt;z-index:-251658239" o:allowincell="f" fillcolor="#8fb58f" stroked="f"/>
              </w:pict>
            </w:r>
            <w:r w:rsidR="006A0C73">
              <w:rPr>
                <w:rFonts w:ascii="Verdana" w:hAnsi="Verdana"/>
                <w:sz w:val="32"/>
              </w:rPr>
              <w:t>3</w:t>
            </w:r>
          </w:p>
        </w:tc>
        <w:tc>
          <w:tcPr>
            <w:tcW w:w="7825" w:type="dxa"/>
            <w:shd w:val="clear" w:color="auto" w:fill="701B45"/>
            <w:vAlign w:val="center"/>
          </w:tcPr>
          <w:p w14:paraId="5B418674" w14:textId="6B488B68" w:rsidR="000830DE" w:rsidRPr="00EB352E" w:rsidRDefault="006A0C73">
            <w:pPr>
              <w:pStyle w:val="Sectionheading"/>
              <w:spacing w:before="0"/>
              <w:rPr>
                <w:rFonts w:ascii="Verdana" w:hAnsi="Verdana"/>
              </w:rPr>
            </w:pPr>
            <w:r>
              <w:rPr>
                <w:rFonts w:ascii="Verdana" w:hAnsi="Verdana"/>
              </w:rPr>
              <w:t xml:space="preserve">Candidate </w:t>
            </w:r>
            <w:r w:rsidR="009E6FC9">
              <w:rPr>
                <w:rFonts w:ascii="Verdana" w:hAnsi="Verdana"/>
              </w:rPr>
              <w:t>details</w:t>
            </w:r>
          </w:p>
        </w:tc>
      </w:tr>
    </w:tbl>
    <w:p w14:paraId="5B418676" w14:textId="268A710A" w:rsidR="000830DE" w:rsidRPr="00B27110" w:rsidRDefault="000830DE">
      <w:pPr>
        <w:pStyle w:val="Question"/>
        <w:rPr>
          <w:rFonts w:ascii="Verdana" w:hAnsi="Verdana"/>
          <w:b/>
        </w:rPr>
      </w:pPr>
      <w:r w:rsidRPr="00B27110">
        <w:rPr>
          <w:rFonts w:ascii="Verdana" w:hAnsi="Verdana"/>
          <w:b/>
        </w:rPr>
        <w:tab/>
      </w:r>
      <w:r w:rsidR="00DA063D">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DA063D">
        <w:rPr>
          <w:rFonts w:ascii="Verdana" w:hAnsi="Verdana"/>
          <w:b/>
        </w:rPr>
        <w:t>’s</w:t>
      </w:r>
      <w:r w:rsidR="00E64BFB">
        <w:rPr>
          <w:rFonts w:ascii="Verdana" w:hAnsi="Verdana"/>
          <w:b/>
        </w:rPr>
        <w:t xml:space="preserve"> Individual </w:t>
      </w:r>
      <w:r w:rsidR="00D73518">
        <w:rPr>
          <w:rFonts w:ascii="Verdana" w:hAnsi="Verdana"/>
          <w:b/>
        </w:rPr>
        <w:t>Reference Number (IRN)</w:t>
      </w:r>
      <w:r w:rsidR="00A93315">
        <w:rPr>
          <w:rFonts w:ascii="Verdana" w:hAnsi="Verdana"/>
          <w:b/>
        </w:rPr>
        <w:t xml:space="preserve"> if known to the FCA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77777777">
        <w:trPr>
          <w:trHeight w:hRule="exact" w:val="397"/>
        </w:trPr>
        <w:tc>
          <w:tcPr>
            <w:tcW w:w="7088" w:type="dxa"/>
            <w:vAlign w:val="center"/>
          </w:tcPr>
          <w:p w14:paraId="5B418677" w14:textId="77777777" w:rsidR="000830DE" w:rsidRPr="00E0460D" w:rsidRDefault="000830DE" w:rsidP="00B2711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62549191" w:rsidR="000830DE" w:rsidRPr="00B27110" w:rsidRDefault="000830DE">
      <w:pPr>
        <w:pStyle w:val="Question"/>
        <w:rPr>
          <w:rFonts w:ascii="Verdana" w:hAnsi="Verdana"/>
          <w:b/>
        </w:rPr>
      </w:pPr>
      <w:r w:rsidRPr="00B27110">
        <w:rPr>
          <w:rFonts w:ascii="Verdana" w:hAnsi="Verdana"/>
          <w:b/>
        </w:rPr>
        <w:tab/>
      </w:r>
      <w:r w:rsidR="000666A3">
        <w:rPr>
          <w:rFonts w:ascii="Verdana" w:hAnsi="Verdana"/>
          <w:b/>
        </w:rPr>
        <w:t>3</w:t>
      </w:r>
      <w:r w:rsidRPr="00ED1D1E">
        <w:rPr>
          <w:rFonts w:ascii="Verdana" w:hAnsi="Verdana"/>
          <w:b/>
        </w:rPr>
        <w:t>.</w:t>
      </w:r>
      <w:r w:rsidR="000666A3">
        <w:rPr>
          <w:rFonts w:ascii="Verdana" w:hAnsi="Verdana"/>
          <w:b/>
        </w:rPr>
        <w:t>2</w:t>
      </w:r>
      <w:r w:rsidRPr="00ED1D1E">
        <w:rPr>
          <w:rFonts w:ascii="Verdana" w:hAnsi="Verdana"/>
          <w:b/>
        </w:rPr>
        <w:tab/>
      </w:r>
      <w:r w:rsidR="000666A3">
        <w:rPr>
          <w:rFonts w:ascii="Verdana" w:hAnsi="Verdana"/>
          <w:b/>
        </w:rPr>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46C7C1C2" w:rsidR="000830DE" w:rsidRPr="00B27110" w:rsidRDefault="000830DE" w:rsidP="000666A3">
      <w:pPr>
        <w:pStyle w:val="Question"/>
        <w:rPr>
          <w:rFonts w:ascii="Verdana" w:hAnsi="Verdana"/>
          <w:b/>
        </w:rPr>
      </w:pPr>
      <w:r w:rsidRPr="00B27110">
        <w:rPr>
          <w:rFonts w:ascii="Verdana" w:hAnsi="Verdana"/>
          <w:b/>
        </w:rPr>
        <w:tab/>
      </w:r>
      <w:r w:rsidR="000666A3">
        <w:rPr>
          <w:rFonts w:ascii="Verdana" w:hAnsi="Verdana"/>
          <w:b/>
        </w:rPr>
        <w:t>3</w:t>
      </w:r>
      <w:r w:rsidRPr="00B27110">
        <w:rPr>
          <w:rFonts w:ascii="Verdana" w:hAnsi="Verdana"/>
          <w:b/>
        </w:rPr>
        <w:t>.</w:t>
      </w:r>
      <w:r w:rsidR="000666A3">
        <w:rPr>
          <w:rFonts w:ascii="Verdana" w:hAnsi="Verdana"/>
          <w:b/>
        </w:rPr>
        <w:t>3</w:t>
      </w:r>
      <w:r w:rsidRPr="00B27110">
        <w:rPr>
          <w:rFonts w:ascii="Verdana" w:hAnsi="Verdana"/>
          <w:b/>
        </w:rPr>
        <w:tab/>
      </w:r>
      <w:r w:rsidR="000666A3">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3B9E51E5" w:rsidR="00133D63" w:rsidRPr="00B27110" w:rsidRDefault="00133D63" w:rsidP="00133D63">
      <w:pPr>
        <w:pStyle w:val="Question"/>
        <w:rPr>
          <w:rFonts w:ascii="Verdana" w:hAnsi="Verdana"/>
          <w:b/>
        </w:rPr>
      </w:pPr>
      <w:r w:rsidRPr="00B27110">
        <w:rPr>
          <w:rFonts w:ascii="Verdana" w:hAnsi="Verdana"/>
          <w:b/>
        </w:rPr>
        <w:tab/>
      </w:r>
      <w:r w:rsidR="000666A3">
        <w:rPr>
          <w:rFonts w:ascii="Verdana" w:hAnsi="Verdana"/>
          <w:b/>
        </w:rPr>
        <w:t>3.4</w:t>
      </w:r>
      <w:r w:rsidRPr="00B27110">
        <w:rPr>
          <w:rFonts w:ascii="Verdana" w:hAnsi="Verdana"/>
          <w:b/>
        </w:rPr>
        <w:tab/>
      </w:r>
      <w:r>
        <w:rPr>
          <w:rFonts w:ascii="Verdana" w:hAnsi="Verdana"/>
          <w:b/>
        </w:rPr>
        <w:t xml:space="preserve">Name </w:t>
      </w:r>
      <w:r w:rsidR="000666A3">
        <w:rPr>
          <w:rFonts w:ascii="Verdana" w:hAnsi="Verdana"/>
          <w:b/>
        </w:rPr>
        <w:t xml:space="preserve">or names </w:t>
      </w:r>
      <w:r>
        <w:rPr>
          <w:rFonts w:ascii="Verdana" w:hAnsi="Verdana"/>
          <w:b/>
        </w:rPr>
        <w:t>commonly known by</w:t>
      </w:r>
      <w:r w:rsidR="000666A3">
        <w:rPr>
          <w:rFonts w:ascii="Verdana" w:hAnsi="Verdana"/>
          <w:b/>
        </w:rPr>
        <w:t xml:space="preserve"> </w:t>
      </w:r>
      <w:r w:rsidR="000666A3" w:rsidRPr="0067492E">
        <w:rPr>
          <w:rFonts w:ascii="Verdana" w:hAnsi="Verdana"/>
          <w:bCs/>
        </w:rPr>
        <w:t>(optional)</w:t>
      </w:r>
      <w:r w:rsidR="000666A3">
        <w:rPr>
          <w:rFonts w:ascii="Verdana" w:hAnsi="Verdana"/>
          <w:bCs/>
        </w:rPr>
        <w:br/>
        <w:t xml:space="preserve">For example, Jo or Will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BC622B">
        <w:trPr>
          <w:trHeight w:hRule="exact" w:val="397"/>
        </w:trPr>
        <w:tc>
          <w:tcPr>
            <w:tcW w:w="7088" w:type="dxa"/>
            <w:vAlign w:val="center"/>
          </w:tcPr>
          <w:p w14:paraId="5F77BB19" w14:textId="77777777" w:rsidR="00133D63" w:rsidRPr="00E0460D" w:rsidRDefault="00133D63"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D0EDFA" w14:textId="5F97A1ED" w:rsidR="00401DAF" w:rsidRDefault="00401DAF" w:rsidP="00401DAF">
      <w:pPr>
        <w:pStyle w:val="Question"/>
        <w:rPr>
          <w:rFonts w:ascii="Verdana" w:hAnsi="Verdana"/>
          <w:b/>
        </w:rPr>
      </w:pPr>
      <w:r>
        <w:rPr>
          <w:rFonts w:ascii="Verdana" w:hAnsi="Verdana"/>
          <w:b/>
        </w:rPr>
        <w:tab/>
        <w:t>3.5</w:t>
      </w:r>
      <w:r>
        <w:rPr>
          <w:rFonts w:ascii="Verdana" w:hAnsi="Verdana"/>
          <w:b/>
        </w:rPr>
        <w:tab/>
      </w:r>
      <w:r w:rsidR="009E6FC9">
        <w:rPr>
          <w:rFonts w:ascii="Verdana" w:hAnsi="Verdana"/>
          <w:b/>
        </w:rPr>
        <w:t>C</w:t>
      </w:r>
      <w:r>
        <w:rPr>
          <w:rFonts w:ascii="Verdana" w:hAnsi="Verdana"/>
          <w:b/>
        </w:rPr>
        <w:t>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590E588D" w14:textId="77777777" w:rsidTr="00EA71CB">
        <w:trPr>
          <w:trHeight w:hRule="exact" w:val="397"/>
        </w:trPr>
        <w:tc>
          <w:tcPr>
            <w:tcW w:w="7088" w:type="dxa"/>
            <w:vAlign w:val="center"/>
          </w:tcPr>
          <w:p w14:paraId="5A466144"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52EBC73" w14:textId="7AA17583" w:rsidR="00401DAF" w:rsidRDefault="00401DAF" w:rsidP="00401DAF">
      <w:pPr>
        <w:pStyle w:val="Question"/>
        <w:rPr>
          <w:rFonts w:ascii="Verdana" w:hAnsi="Verdana"/>
          <w:b/>
        </w:rPr>
      </w:pPr>
      <w:r>
        <w:rPr>
          <w:rFonts w:ascii="Verdana" w:hAnsi="Verdana"/>
          <w:b/>
        </w:rPr>
        <w:tab/>
        <w:t>3.6</w:t>
      </w:r>
      <w:r w:rsidRPr="00B27110">
        <w:rPr>
          <w:rFonts w:ascii="Verdana" w:hAnsi="Verdana"/>
          <w:b/>
        </w:rPr>
        <w:tab/>
      </w:r>
      <w:r>
        <w:rPr>
          <w:rFonts w:ascii="Verdana" w:hAnsi="Verdana"/>
          <w:b/>
        </w:rPr>
        <w:t xml:space="preserve">Alternative contact number </w:t>
      </w:r>
      <w:r w:rsidRPr="0067492E">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3C0DD6BF" w14:textId="77777777" w:rsidTr="00EA71CB">
        <w:trPr>
          <w:trHeight w:hRule="exact" w:val="397"/>
        </w:trPr>
        <w:tc>
          <w:tcPr>
            <w:tcW w:w="7088" w:type="dxa"/>
            <w:vAlign w:val="center"/>
          </w:tcPr>
          <w:p w14:paraId="6D003568"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667F3D0" w14:textId="612E35EB" w:rsidR="00401DAF" w:rsidRPr="00B27110" w:rsidRDefault="00401DAF" w:rsidP="00401DAF">
      <w:pPr>
        <w:pStyle w:val="Question"/>
        <w:rPr>
          <w:rFonts w:ascii="Verdana" w:hAnsi="Verdana"/>
          <w:b/>
        </w:rPr>
      </w:pPr>
      <w:r>
        <w:rPr>
          <w:rFonts w:ascii="Verdana" w:hAnsi="Verdana"/>
          <w:b/>
        </w:rPr>
        <w:tab/>
        <w:t>3.7</w:t>
      </w:r>
      <w:r w:rsidRPr="00B27110">
        <w:rPr>
          <w:rFonts w:ascii="Verdana" w:hAnsi="Verdana"/>
          <w:b/>
        </w:rPr>
        <w:tab/>
      </w:r>
      <w:r>
        <w:rPr>
          <w:rFonts w:ascii="Verdana" w:hAnsi="Verdana"/>
          <w:b/>
        </w:rPr>
        <w:t>Email address</w:t>
      </w:r>
      <w:r w:rsidR="009E6FC9">
        <w:rPr>
          <w:rFonts w:ascii="Verdana" w:hAnsi="Verdana"/>
          <w:b/>
        </w:rPr>
        <w:br/>
      </w:r>
      <w:r w:rsidR="009E6FC9" w:rsidRPr="009E6FC9">
        <w:rPr>
          <w:rFonts w:ascii="Verdana" w:hAnsi="Verdana"/>
          <w:bCs/>
        </w:rPr>
        <w:t>We’ll 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23955758" w14:textId="77777777" w:rsidTr="00EA71CB">
        <w:trPr>
          <w:trHeight w:hRule="exact" w:val="397"/>
        </w:trPr>
        <w:tc>
          <w:tcPr>
            <w:tcW w:w="7088" w:type="dxa"/>
            <w:vAlign w:val="center"/>
          </w:tcPr>
          <w:p w14:paraId="2D013D31"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5053BF1A" w:rsidR="000830DE" w:rsidRPr="0067492E" w:rsidRDefault="000830DE">
      <w:pPr>
        <w:pStyle w:val="Question"/>
        <w:rPr>
          <w:rFonts w:ascii="Verdana" w:hAnsi="Verdana"/>
          <w:bCs/>
        </w:rPr>
      </w:pPr>
      <w:r w:rsidRPr="00B27110">
        <w:rPr>
          <w:rFonts w:ascii="Verdana" w:hAnsi="Verdana"/>
          <w:b/>
        </w:rPr>
        <w:tab/>
      </w:r>
      <w:r w:rsidR="000666A3">
        <w:rPr>
          <w:rFonts w:ascii="Verdana" w:hAnsi="Verdana"/>
          <w:b/>
        </w:rPr>
        <w:t>3.</w:t>
      </w:r>
      <w:r w:rsidR="00401DAF">
        <w:rPr>
          <w:rFonts w:ascii="Verdana" w:hAnsi="Verdana"/>
          <w:b/>
        </w:rPr>
        <w:t>8</w:t>
      </w:r>
      <w:r w:rsidRPr="00B27110">
        <w:rPr>
          <w:rFonts w:ascii="Verdana" w:hAnsi="Verdana"/>
          <w:b/>
        </w:rPr>
        <w:tab/>
        <w:t>Date of birth (dd/mm/yy</w:t>
      </w:r>
      <w:r w:rsidR="00401DAF">
        <w:rPr>
          <w:rFonts w:ascii="Verdana" w:hAnsi="Verdana"/>
          <w:b/>
        </w:rPr>
        <w:t>yy</w:t>
      </w:r>
      <w:r w:rsidRPr="00B27110">
        <w:rPr>
          <w:rFonts w:ascii="Verdana" w:hAnsi="Verdana"/>
          <w:b/>
        </w:rPr>
        <w:t>)</w:t>
      </w:r>
      <w:r w:rsidR="00401DAF" w:rsidRPr="0067492E">
        <w:rPr>
          <w:rFonts w:ascii="Verdana" w:hAnsi="Verdana"/>
          <w:bCs/>
        </w:rPr>
        <w:br/>
        <w:t>For example, 14 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401DAF" w:rsidRPr="00B27110" w14:paraId="5B41868B"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3"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nil"/>
              <w:left w:val="single" w:sz="4" w:space="0" w:color="auto"/>
              <w:bottom w:val="nil"/>
              <w:right w:val="single" w:sz="4" w:space="0" w:color="auto"/>
            </w:tcBorders>
            <w:vAlign w:val="center"/>
          </w:tcPr>
          <w:p w14:paraId="5B418685"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4"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5"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5B418688"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6"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5371BB5E" w14:textId="754C7206"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8BF9675" w14:textId="031EE632"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5A617B2F"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7"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7"/>
          </w:p>
        </w:tc>
      </w:tr>
    </w:tbl>
    <w:p w14:paraId="1DF0D383" w14:textId="77777777" w:rsidR="008649B6" w:rsidRDefault="008649B6" w:rsidP="008649B6">
      <w:pPr>
        <w:pStyle w:val="Question"/>
        <w:rPr>
          <w:rFonts w:ascii="Verdana" w:hAnsi="Verdana"/>
          <w:b/>
        </w:rPr>
      </w:pPr>
      <w:r w:rsidRPr="00B27110">
        <w:rPr>
          <w:rFonts w:ascii="Verdana" w:hAnsi="Verdana"/>
          <w:b/>
        </w:rPr>
        <w:tab/>
      </w:r>
      <w:r>
        <w:rPr>
          <w:rFonts w:ascii="Verdana" w:hAnsi="Verdana"/>
          <w:b/>
        </w:rPr>
        <w:t>3.9</w:t>
      </w:r>
      <w:r w:rsidRPr="00B27110">
        <w:rPr>
          <w:rFonts w:ascii="Verdana" w:hAnsi="Verdana"/>
          <w:b/>
        </w:rPr>
        <w:tab/>
      </w:r>
      <w:r>
        <w:rPr>
          <w:rFonts w:ascii="Verdana" w:hAnsi="Verdana"/>
          <w:b/>
        </w:rPr>
        <w:t>Does the candidate have any previous names?</w:t>
      </w:r>
    </w:p>
    <w:p w14:paraId="3AEF10E5" w14:textId="77777777" w:rsidR="008649B6" w:rsidRDefault="008649B6" w:rsidP="008649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Continue to Question 3.10</w:t>
      </w:r>
    </w:p>
    <w:p w14:paraId="006805E6" w14:textId="60C05763" w:rsidR="008649B6" w:rsidRPr="003C1C0D" w:rsidRDefault="008649B6" w:rsidP="008649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9E6FC9">
        <w:rPr>
          <w:rFonts w:ascii="Verdana" w:hAnsi="Verdana"/>
        </w:rPr>
        <w:t>5</w:t>
      </w:r>
    </w:p>
    <w:p w14:paraId="31B700D4" w14:textId="7535C1A2" w:rsidR="008649B6" w:rsidRPr="000E24D4" w:rsidRDefault="008649B6" w:rsidP="008649B6">
      <w:pPr>
        <w:pStyle w:val="Question"/>
        <w:rPr>
          <w:rFonts w:ascii="Verdana" w:hAnsi="Verdana"/>
          <w:b/>
        </w:rPr>
      </w:pPr>
      <w:r>
        <w:rPr>
          <w:rFonts w:ascii="Verdana" w:hAnsi="Verdana"/>
          <w:b/>
        </w:rPr>
        <w:tab/>
        <w:t>3</w:t>
      </w:r>
      <w:r w:rsidRPr="000E24D4">
        <w:rPr>
          <w:rFonts w:ascii="Verdana" w:hAnsi="Verdana"/>
          <w:b/>
        </w:rPr>
        <w:t>.</w:t>
      </w:r>
      <w:r>
        <w:rPr>
          <w:rFonts w:ascii="Verdana" w:hAnsi="Verdana"/>
          <w:b/>
        </w:rPr>
        <w:t>10</w:t>
      </w:r>
      <w:r w:rsidRPr="000E24D4">
        <w:rPr>
          <w:rFonts w:ascii="Verdana" w:hAnsi="Verdana"/>
          <w:b/>
        </w:rPr>
        <w:tab/>
        <w:t xml:space="preserve">Previous </w:t>
      </w:r>
      <w:r>
        <w:rPr>
          <w:rFonts w:ascii="Verdana" w:hAnsi="Verdana"/>
          <w:b/>
        </w:rPr>
        <w:t xml:space="preserve">first </w:t>
      </w:r>
      <w:r w:rsidRPr="000E24D4">
        <w:rPr>
          <w:rFonts w:ascii="Verdana" w:hAnsi="Verdana"/>
          <w:b/>
        </w:rPr>
        <w:t>name</w:t>
      </w:r>
      <w:r w:rsidR="00F11491">
        <w:rPr>
          <w:rFonts w:ascii="Verdana" w:hAnsi="Verdana"/>
          <w:b/>
        </w:rPr>
        <w:br/>
      </w:r>
      <w:r w:rsidR="00F11491">
        <w:rPr>
          <w:rFonts w:ascii="Verdana" w:hAnsi="Verdana"/>
          <w:bCs/>
        </w:rPr>
        <w:t>For example, ‘Matthew’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649B6" w:rsidRPr="00E0460D" w14:paraId="3A24DE8B" w14:textId="77777777" w:rsidTr="00EA71CB">
        <w:trPr>
          <w:trHeight w:hRule="exact" w:val="397"/>
        </w:trPr>
        <w:tc>
          <w:tcPr>
            <w:tcW w:w="7088" w:type="dxa"/>
            <w:vAlign w:val="center"/>
          </w:tcPr>
          <w:p w14:paraId="54A7884D" w14:textId="77777777" w:rsidR="008649B6" w:rsidRPr="00E0460D" w:rsidRDefault="008649B6" w:rsidP="00EA71CB">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3C5852D8" w14:textId="0882F346" w:rsidR="008649B6" w:rsidRPr="000E24D4" w:rsidRDefault="008649B6" w:rsidP="008649B6">
      <w:pPr>
        <w:pStyle w:val="Question"/>
        <w:rPr>
          <w:rFonts w:ascii="Verdana" w:hAnsi="Verdana"/>
          <w:b/>
        </w:rPr>
      </w:pPr>
      <w:r w:rsidRPr="00B27110">
        <w:rPr>
          <w:rFonts w:ascii="Verdana" w:hAnsi="Verdana"/>
          <w:b/>
        </w:rPr>
        <w:tab/>
      </w:r>
      <w:r w:rsidR="00147C77">
        <w:rPr>
          <w:rFonts w:ascii="Verdana" w:hAnsi="Verdana"/>
          <w:b/>
        </w:rPr>
        <w:t>3.11</w:t>
      </w:r>
      <w:r w:rsidRPr="000E24D4">
        <w:rPr>
          <w:rFonts w:ascii="Verdana" w:hAnsi="Verdana"/>
          <w:b/>
        </w:rPr>
        <w:tab/>
        <w:t xml:space="preserve">Previous </w:t>
      </w:r>
      <w:r>
        <w:rPr>
          <w:rFonts w:ascii="Verdana" w:hAnsi="Verdana"/>
          <w:b/>
        </w:rPr>
        <w:t xml:space="preserve">last </w:t>
      </w:r>
      <w:r w:rsidRPr="000E24D4">
        <w:rPr>
          <w:rFonts w:ascii="Verdana" w:hAnsi="Verdana"/>
          <w:b/>
        </w:rPr>
        <w:t>name</w:t>
      </w:r>
      <w:r w:rsidR="00F11491">
        <w:rPr>
          <w:rFonts w:ascii="Verdana" w:hAnsi="Verdana"/>
          <w:b/>
        </w:rPr>
        <w:br/>
      </w:r>
      <w:r w:rsidR="00F11491">
        <w:rPr>
          <w:rFonts w:ascii="Verdana" w:hAnsi="Verdana"/>
          <w:bCs/>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649B6" w:rsidRPr="00E0460D" w14:paraId="7328D458" w14:textId="77777777" w:rsidTr="00EA71CB">
        <w:trPr>
          <w:trHeight w:hRule="exact" w:val="397"/>
        </w:trPr>
        <w:tc>
          <w:tcPr>
            <w:tcW w:w="7088" w:type="dxa"/>
            <w:vAlign w:val="center"/>
          </w:tcPr>
          <w:p w14:paraId="236EF7E5" w14:textId="77777777" w:rsidR="008649B6" w:rsidRPr="00E0460D" w:rsidRDefault="008649B6" w:rsidP="00EA71CB">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0067311A" w14:textId="56D318BB" w:rsidR="008649B6" w:rsidRPr="00B27110" w:rsidRDefault="008649B6" w:rsidP="008649B6">
      <w:pPr>
        <w:pStyle w:val="Question"/>
        <w:rPr>
          <w:rFonts w:ascii="Verdana" w:hAnsi="Verdana"/>
          <w:b/>
        </w:rPr>
      </w:pPr>
      <w:r w:rsidRPr="00B27110">
        <w:rPr>
          <w:rFonts w:ascii="Verdana" w:hAnsi="Verdana"/>
          <w:b/>
        </w:rPr>
        <w:tab/>
      </w:r>
      <w:r w:rsidR="00147C77">
        <w:rPr>
          <w:rFonts w:ascii="Verdana" w:hAnsi="Verdana"/>
          <w:b/>
        </w:rPr>
        <w:t>3.12</w:t>
      </w:r>
      <w:r w:rsidRPr="00B27110">
        <w:rPr>
          <w:rFonts w:ascii="Verdana" w:hAnsi="Verdana"/>
          <w:b/>
        </w:rPr>
        <w:tab/>
        <w:t xml:space="preserve">Date of </w:t>
      </w:r>
      <w:r>
        <w:rPr>
          <w:rFonts w:ascii="Verdana" w:hAnsi="Verdana"/>
          <w:b/>
        </w:rPr>
        <w:t>name change</w:t>
      </w:r>
      <w:r w:rsidRPr="00B27110">
        <w:rPr>
          <w:rFonts w:ascii="Verdana" w:hAnsi="Verdana"/>
          <w:b/>
        </w:rPr>
        <w:t xml:space="preserve"> (dd/mm/yy</w:t>
      </w:r>
      <w:r>
        <w:rPr>
          <w:rFonts w:ascii="Verdana" w:hAnsi="Verdana"/>
          <w:b/>
        </w:rPr>
        <w:t>yy</w:t>
      </w:r>
      <w:r w:rsidRPr="00B27110">
        <w:rPr>
          <w:rFonts w:ascii="Verdana" w:hAnsi="Verdana"/>
          <w:b/>
        </w:rPr>
        <w:t>)</w:t>
      </w:r>
      <w:r w:rsidR="00FC6B62">
        <w:rPr>
          <w:rFonts w:ascii="Verdana" w:hAnsi="Verdana"/>
          <w:b/>
        </w:rPr>
        <w:br/>
      </w:r>
      <w:r w:rsidR="00FC6B62" w:rsidRPr="0067492E">
        <w:rPr>
          <w:rFonts w:ascii="Verdana" w:hAnsi="Verdana"/>
          <w:bCs/>
        </w:rPr>
        <w:t>For example, 14 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C6B62" w:rsidRPr="00B27110" w14:paraId="47CB789C"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1D3731D"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F3C9A5"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E8BAA4B"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F10EC1E"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3F11D1"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9B4D61"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5F43C89"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B530692" w14:textId="2D6ED950"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BB0E29" w14:textId="7C635F7C"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5C31363" w14:textId="7BC4FA16"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C98A776" w14:textId="77777777" w:rsidR="00BD4C00" w:rsidRDefault="00BD4C00" w:rsidP="00BD4C00">
      <w:pPr>
        <w:pStyle w:val="Question"/>
        <w:rPr>
          <w:rFonts w:ascii="Verdana" w:hAnsi="Verdana"/>
          <w:b/>
        </w:rPr>
      </w:pPr>
    </w:p>
    <w:p w14:paraId="4B28945C" w14:textId="77777777" w:rsidR="00BD4C00" w:rsidRDefault="00BD4C00">
      <w:pPr>
        <w:rPr>
          <w:rFonts w:ascii="Verdana" w:eastAsia="Times New Roman" w:hAnsi="Verdana" w:cs="Times New Roman"/>
          <w:b/>
          <w:sz w:val="18"/>
          <w:szCs w:val="20"/>
          <w:lang w:eastAsia="en-GB"/>
        </w:rPr>
      </w:pPr>
      <w:r>
        <w:rPr>
          <w:rFonts w:ascii="Verdana" w:hAnsi="Verdana"/>
          <w:b/>
        </w:rPr>
        <w:br w:type="page"/>
      </w:r>
    </w:p>
    <w:p w14:paraId="74BD47F0" w14:textId="775D2385" w:rsidR="00BD4C00" w:rsidRDefault="00BD4C00" w:rsidP="00BD4C00">
      <w:pPr>
        <w:pStyle w:val="Question"/>
        <w:rPr>
          <w:rFonts w:ascii="Verdana" w:hAnsi="Verdana"/>
          <w:b/>
        </w:rPr>
      </w:pPr>
      <w:r>
        <w:rPr>
          <w:rFonts w:ascii="Verdana" w:hAnsi="Verdana"/>
          <w:b/>
        </w:rPr>
        <w:lastRenderedPageBreak/>
        <w:t>3</w:t>
      </w:r>
      <w:r w:rsidRPr="000E24D4">
        <w:rPr>
          <w:rFonts w:ascii="Verdana" w:hAnsi="Verdana"/>
          <w:b/>
        </w:rPr>
        <w:t>.</w:t>
      </w:r>
      <w:r>
        <w:rPr>
          <w:rFonts w:ascii="Verdana" w:hAnsi="Verdana"/>
          <w:b/>
        </w:rPr>
        <w:t>13</w:t>
      </w:r>
      <w:r w:rsidRPr="000E24D4">
        <w:rPr>
          <w:rFonts w:ascii="Verdana" w:hAnsi="Verdana"/>
          <w:b/>
        </w:rPr>
        <w:tab/>
      </w:r>
      <w:r>
        <w:rPr>
          <w:rFonts w:ascii="Verdana" w:hAnsi="Verdana"/>
          <w:b/>
        </w:rPr>
        <w:t>Why did the name change?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D4C00" w:rsidRPr="00E0460D" w14:paraId="1B7E175B" w14:textId="77777777" w:rsidTr="00E07B03">
        <w:trPr>
          <w:trHeight w:hRule="exact" w:val="1309"/>
        </w:trPr>
        <w:tc>
          <w:tcPr>
            <w:tcW w:w="7088" w:type="dxa"/>
            <w:vAlign w:val="center"/>
          </w:tcPr>
          <w:p w14:paraId="1C7DA70B" w14:textId="77777777" w:rsidR="00BD4C00" w:rsidRPr="00E0460D" w:rsidRDefault="00BD4C00"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CE62DE4" w14:textId="3F0A0A8C" w:rsidR="009637F6" w:rsidRDefault="00ED3132" w:rsidP="00934B03">
      <w:pPr>
        <w:pStyle w:val="Question"/>
        <w:rPr>
          <w:rFonts w:ascii="Verdana" w:hAnsi="Verdana"/>
          <w:b/>
        </w:rPr>
      </w:pPr>
      <w:r>
        <w:rPr>
          <w:rFonts w:ascii="Verdana" w:hAnsi="Verdana"/>
          <w:b/>
        </w:rPr>
        <w:t>3.1</w:t>
      </w:r>
      <w:r w:rsidR="00BD4C00">
        <w:rPr>
          <w:rFonts w:ascii="Verdana" w:hAnsi="Verdana"/>
          <w:b/>
        </w:rPr>
        <w:t>4</w:t>
      </w:r>
      <w:r w:rsidRPr="00B27110">
        <w:rPr>
          <w:rFonts w:ascii="Verdana" w:hAnsi="Verdana"/>
          <w:b/>
        </w:rPr>
        <w:tab/>
      </w:r>
      <w:r w:rsidR="009637F6">
        <w:rPr>
          <w:rFonts w:ascii="Verdana" w:hAnsi="Verdana"/>
          <w:b/>
        </w:rPr>
        <w:t>Previous names will be added to the Register. Is there a reason that the candidate’s previous name should not be added?</w:t>
      </w:r>
    </w:p>
    <w:p w14:paraId="057B6FF4" w14:textId="093F153D" w:rsidR="009637F6" w:rsidRDefault="009637F6"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D36642">
        <w:rPr>
          <w:rFonts w:ascii="Verdana" w:hAnsi="Verdana"/>
        </w:rPr>
        <w:t>.</w:t>
      </w:r>
      <w:r>
        <w:rPr>
          <w:rFonts w:ascii="Verdana" w:hAnsi="Verdana"/>
        </w:rPr>
        <w:t xml:space="preserve"> Please note, name changes due to marriage must be included on the Register unless in exceptional circumstances.</w:t>
      </w:r>
    </w:p>
    <w:p w14:paraId="6B829B3C" w14:textId="77777777" w:rsidR="009637F6" w:rsidRDefault="009637F6" w:rsidP="009637F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C4D5D" w:rsidRPr="00E0460D" w14:paraId="24E78790" w14:textId="77777777" w:rsidTr="00E07B03">
        <w:trPr>
          <w:trHeight w:hRule="exact" w:val="1309"/>
        </w:trPr>
        <w:tc>
          <w:tcPr>
            <w:tcW w:w="7088" w:type="dxa"/>
            <w:vAlign w:val="center"/>
          </w:tcPr>
          <w:p w14:paraId="66A361B0" w14:textId="77777777" w:rsidR="000C4D5D" w:rsidRPr="00E0460D" w:rsidRDefault="000C4D5D"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29493BF" w14:textId="13F9567D" w:rsidR="00B313C8" w:rsidRDefault="00B313C8" w:rsidP="00B313C8">
      <w:pPr>
        <w:pStyle w:val="Question"/>
        <w:rPr>
          <w:rFonts w:ascii="Verdana" w:hAnsi="Verdana"/>
          <w:b/>
        </w:rPr>
      </w:pPr>
      <w:r>
        <w:rPr>
          <w:rFonts w:ascii="Verdana" w:hAnsi="Verdana"/>
          <w:b/>
        </w:rPr>
        <w:t>3.1</w:t>
      </w:r>
      <w:r w:rsidR="00BD4C00">
        <w:rPr>
          <w:rFonts w:ascii="Verdana" w:hAnsi="Verdana"/>
          <w:b/>
        </w:rPr>
        <w:t>5</w:t>
      </w:r>
      <w:r w:rsidRPr="00B27110">
        <w:rPr>
          <w:rFonts w:ascii="Verdana" w:hAnsi="Verdana"/>
          <w:b/>
        </w:rPr>
        <w:tab/>
      </w:r>
      <w:r>
        <w:rPr>
          <w:rFonts w:ascii="Verdana" w:hAnsi="Verdana"/>
          <w:b/>
        </w:rPr>
        <w:t>Does the candidate have a National Insurance number?</w:t>
      </w:r>
    </w:p>
    <w:p w14:paraId="58F4E5FE" w14:textId="1EBA46C9" w:rsidR="00B313C8" w:rsidRDefault="00B313C8" w:rsidP="00B313C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Answer Question 3.1</w:t>
      </w:r>
      <w:r w:rsidR="00BD4C00">
        <w:rPr>
          <w:rFonts w:ascii="Verdana" w:hAnsi="Verdana"/>
        </w:rPr>
        <w:t>6</w:t>
      </w:r>
      <w:r>
        <w:rPr>
          <w:rFonts w:ascii="Verdana" w:hAnsi="Verdana"/>
        </w:rPr>
        <w:t xml:space="preserve"> and continue to Question 3.1</w:t>
      </w:r>
      <w:r w:rsidR="00BD4C00">
        <w:rPr>
          <w:rFonts w:ascii="Verdana" w:hAnsi="Verdana"/>
        </w:rPr>
        <w:t>8</w:t>
      </w:r>
    </w:p>
    <w:p w14:paraId="462838C9" w14:textId="34CED98D" w:rsidR="00B313C8" w:rsidRPr="003C1C0D" w:rsidRDefault="00B313C8" w:rsidP="00B313C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BD4C00">
        <w:rPr>
          <w:rFonts w:ascii="Verdana" w:hAnsi="Verdana"/>
        </w:rPr>
        <w:t>7</w:t>
      </w:r>
    </w:p>
    <w:p w14:paraId="5B41868C" w14:textId="0FCB3423" w:rsidR="000830DE" w:rsidRPr="00B27110" w:rsidRDefault="000830DE">
      <w:pPr>
        <w:pStyle w:val="Question"/>
        <w:rPr>
          <w:rFonts w:ascii="Verdana" w:hAnsi="Verdana"/>
          <w:b/>
        </w:rPr>
      </w:pPr>
      <w:r w:rsidRPr="00B27110">
        <w:rPr>
          <w:rFonts w:ascii="Verdana" w:hAnsi="Verdana"/>
          <w:b/>
        </w:rPr>
        <w:tab/>
      </w:r>
      <w:r w:rsidR="003B631F">
        <w:rPr>
          <w:rFonts w:ascii="Verdana" w:hAnsi="Verdana"/>
          <w:b/>
        </w:rPr>
        <w:t>3.1</w:t>
      </w:r>
      <w:r w:rsidR="00BD4C00">
        <w:rPr>
          <w:rFonts w:ascii="Verdana" w:hAnsi="Verdana"/>
          <w:b/>
        </w:rPr>
        <w:t>6</w:t>
      </w:r>
      <w:r w:rsidRPr="00B27110">
        <w:rPr>
          <w:rFonts w:ascii="Verdana" w:hAnsi="Verdana"/>
          <w:b/>
        </w:rPr>
        <w:tab/>
      </w:r>
      <w:r w:rsidR="00EF3A88">
        <w:rPr>
          <w:rFonts w:ascii="Verdana" w:hAnsi="Verdana"/>
          <w:b/>
        </w:rPr>
        <w:t>National Insurance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E" w14:textId="77777777">
        <w:trPr>
          <w:trHeight w:hRule="exact" w:val="397"/>
        </w:trPr>
        <w:tc>
          <w:tcPr>
            <w:tcW w:w="7088" w:type="dxa"/>
            <w:vAlign w:val="center"/>
          </w:tcPr>
          <w:p w14:paraId="5B41868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F6750FA" w14:textId="52D6A313" w:rsidR="00B313C8" w:rsidRDefault="006F72EC" w:rsidP="00B313C8">
      <w:pPr>
        <w:pStyle w:val="Question"/>
        <w:rPr>
          <w:rFonts w:ascii="Verdana" w:hAnsi="Verdana"/>
          <w:b/>
        </w:rPr>
      </w:pPr>
      <w:r>
        <w:rPr>
          <w:rFonts w:ascii="Verdana" w:hAnsi="Verdana"/>
          <w:b/>
        </w:rPr>
        <w:tab/>
      </w:r>
      <w:r w:rsidR="003B631F">
        <w:rPr>
          <w:rFonts w:ascii="Verdana" w:hAnsi="Verdana"/>
          <w:b/>
        </w:rPr>
        <w:t>3.1</w:t>
      </w:r>
      <w:r w:rsidR="00BD4C00">
        <w:rPr>
          <w:rFonts w:ascii="Verdana" w:hAnsi="Verdana"/>
          <w:b/>
        </w:rPr>
        <w:t>7</w:t>
      </w:r>
      <w:r w:rsidR="00B313C8" w:rsidRPr="00B27110">
        <w:rPr>
          <w:rFonts w:ascii="Verdana" w:hAnsi="Verdana"/>
          <w:b/>
        </w:rPr>
        <w:tab/>
      </w:r>
      <w:r w:rsidR="00B27715">
        <w:rPr>
          <w:rFonts w:ascii="Verdana" w:hAnsi="Verdana"/>
          <w:b/>
        </w:rPr>
        <w:t>P</w:t>
      </w:r>
      <w:r w:rsidR="00B313C8">
        <w:rPr>
          <w:rFonts w:ascii="Verdana" w:hAnsi="Verdana"/>
          <w:b/>
        </w:rPr>
        <w:t xml:space="preserve">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313C8" w:rsidRPr="00E0460D" w14:paraId="7820E42A" w14:textId="77777777" w:rsidTr="00EA71CB">
        <w:trPr>
          <w:trHeight w:hRule="exact" w:val="397"/>
        </w:trPr>
        <w:tc>
          <w:tcPr>
            <w:tcW w:w="7088" w:type="dxa"/>
            <w:vAlign w:val="center"/>
          </w:tcPr>
          <w:p w14:paraId="399A8659" w14:textId="77777777" w:rsidR="00B313C8" w:rsidRPr="00E0460D" w:rsidRDefault="00B313C8"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3913FF" w14:textId="641464EA" w:rsidR="000E24D4" w:rsidRDefault="003B631F" w:rsidP="000E24D4">
      <w:pPr>
        <w:pStyle w:val="Question"/>
        <w:rPr>
          <w:rFonts w:ascii="Verdana" w:hAnsi="Verdana"/>
          <w:b/>
        </w:rPr>
      </w:pPr>
      <w:r>
        <w:rPr>
          <w:rFonts w:ascii="Verdana" w:hAnsi="Verdana"/>
          <w:b/>
        </w:rPr>
        <w:t>3.1</w:t>
      </w:r>
      <w:r w:rsidR="00BD4C00">
        <w:rPr>
          <w:rFonts w:ascii="Verdana" w:hAnsi="Verdana"/>
          <w:b/>
        </w:rPr>
        <w:t>8</w:t>
      </w:r>
      <w:r w:rsidR="000E24D4" w:rsidRPr="00B27110">
        <w:rPr>
          <w:rFonts w:ascii="Verdana" w:hAnsi="Verdana"/>
          <w:b/>
        </w:rPr>
        <w:tab/>
      </w:r>
      <w:r w:rsidR="000E24D4">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24D4" w:rsidRPr="00E0460D" w14:paraId="29210D2A" w14:textId="77777777" w:rsidTr="00BC622B">
        <w:trPr>
          <w:trHeight w:hRule="exact" w:val="397"/>
        </w:trPr>
        <w:tc>
          <w:tcPr>
            <w:tcW w:w="7088" w:type="dxa"/>
            <w:vAlign w:val="center"/>
          </w:tcPr>
          <w:p w14:paraId="41C12123" w14:textId="77777777" w:rsidR="000E24D4" w:rsidRPr="00E0460D" w:rsidRDefault="000E24D4"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57E56875" w:rsidR="00060B5F" w:rsidRDefault="00060B5F" w:rsidP="00060B5F">
      <w:pPr>
        <w:pStyle w:val="Question"/>
        <w:rPr>
          <w:rFonts w:ascii="Verdana" w:hAnsi="Verdana"/>
          <w:b/>
        </w:rPr>
      </w:pPr>
      <w:r w:rsidRPr="00B27110">
        <w:rPr>
          <w:rFonts w:ascii="Verdana" w:hAnsi="Verdana"/>
          <w:b/>
        </w:rPr>
        <w:tab/>
      </w:r>
      <w:r w:rsidR="003B631F">
        <w:rPr>
          <w:rFonts w:ascii="Verdana" w:hAnsi="Verdana"/>
          <w:b/>
        </w:rPr>
        <w:t>3.1</w:t>
      </w:r>
      <w:r w:rsidR="00BD4C00">
        <w:rPr>
          <w:rFonts w:ascii="Verdana" w:hAnsi="Verdana"/>
          <w:b/>
        </w:rPr>
        <w:t>9</w:t>
      </w:r>
      <w:r w:rsidRPr="00B27110">
        <w:rPr>
          <w:rFonts w:ascii="Verdana" w:hAnsi="Verdana"/>
          <w:b/>
        </w:rPr>
        <w:tab/>
      </w:r>
      <w:r w:rsidR="003B631F">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BC622B">
        <w:trPr>
          <w:trHeight w:hRule="exact" w:val="397"/>
        </w:trPr>
        <w:tc>
          <w:tcPr>
            <w:tcW w:w="7088" w:type="dxa"/>
            <w:vAlign w:val="center"/>
          </w:tcPr>
          <w:p w14:paraId="7335C50F" w14:textId="77777777" w:rsidR="00060B5F" w:rsidRPr="00E0460D" w:rsidRDefault="00060B5F"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877362E" w14:textId="77777777" w:rsidR="000C4D5D" w:rsidRDefault="000C4D5D" w:rsidP="00401DAF">
      <w:pPr>
        <w:pStyle w:val="Question"/>
        <w:rPr>
          <w:rFonts w:ascii="Verdana" w:hAnsi="Verdana"/>
          <w:b/>
          <w:bCs/>
          <w:sz w:val="22"/>
          <w:szCs w:val="22"/>
        </w:rPr>
      </w:pPr>
    </w:p>
    <w:p w14:paraId="6FE876B0" w14:textId="77777777" w:rsidR="000C4D5D" w:rsidRDefault="000C4D5D">
      <w:pPr>
        <w:rPr>
          <w:rFonts w:ascii="Verdana" w:eastAsia="Times New Roman" w:hAnsi="Verdana" w:cs="Times New Roman"/>
          <w:b/>
          <w:bCs/>
          <w:lang w:eastAsia="en-GB"/>
        </w:rPr>
      </w:pPr>
      <w:r>
        <w:rPr>
          <w:rFonts w:ascii="Verdana" w:hAnsi="Verdana"/>
          <w:b/>
          <w:bCs/>
        </w:rPr>
        <w:br w:type="page"/>
      </w:r>
    </w:p>
    <w:p w14:paraId="22585CC2" w14:textId="00664EC4" w:rsidR="00D66D0F" w:rsidRDefault="00C86085" w:rsidP="00401DAF">
      <w:pPr>
        <w:pStyle w:val="Question"/>
        <w:rPr>
          <w:rFonts w:ascii="Verdana" w:hAnsi="Verdana"/>
          <w:b/>
          <w:bCs/>
          <w:sz w:val="22"/>
          <w:szCs w:val="22"/>
        </w:rPr>
      </w:pPr>
      <w:r w:rsidRPr="0067492E">
        <w:rPr>
          <w:rFonts w:ascii="Verdana" w:hAnsi="Verdana"/>
          <w:b/>
          <w:bCs/>
          <w:sz w:val="22"/>
          <w:szCs w:val="22"/>
        </w:rPr>
        <w:lastRenderedPageBreak/>
        <w:tab/>
      </w:r>
      <w:r w:rsidR="00D66D0F" w:rsidRPr="0067492E">
        <w:rPr>
          <w:rFonts w:ascii="Verdana" w:hAnsi="Verdana"/>
          <w:b/>
          <w:bCs/>
          <w:sz w:val="22"/>
          <w:szCs w:val="22"/>
        </w:rPr>
        <w:tab/>
      </w:r>
      <w:r w:rsidR="00D66D0F">
        <w:rPr>
          <w:rFonts w:ascii="Verdana" w:hAnsi="Verdana"/>
          <w:b/>
          <w:bCs/>
          <w:sz w:val="22"/>
          <w:szCs w:val="22"/>
        </w:rPr>
        <w:t>Address history</w:t>
      </w:r>
    </w:p>
    <w:p w14:paraId="0FC28619"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 xml:space="preserve">You may need to explain a gap in address </w:t>
      </w:r>
      <w:proofErr w:type="gramStart"/>
      <w:r w:rsidRPr="0067190C">
        <w:rPr>
          <w:rFonts w:ascii="Verdana" w:hAnsi="Verdana"/>
        </w:rPr>
        <w:t>history, or</w:t>
      </w:r>
      <w:proofErr w:type="gramEnd"/>
      <w:r w:rsidRPr="0067190C">
        <w:rPr>
          <w:rFonts w:ascii="Verdana" w:hAnsi="Verdana"/>
        </w:rPr>
        <w:t xml:space="preserve"> tell us about other personal addresses you feel we need to know about.</w:t>
      </w:r>
    </w:p>
    <w:p w14:paraId="349F2E58"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You can enter any additional information in the 'Supplementary information' section of this application.</w:t>
      </w:r>
    </w:p>
    <w:p w14:paraId="59C1C7D3"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For addresses outside of the United Kingdom you can add a zip code or region code instead of a postcode.</w:t>
      </w:r>
    </w:p>
    <w:p w14:paraId="22151A25" w14:textId="162252AE" w:rsidR="00C86085" w:rsidRPr="00B27110" w:rsidRDefault="00D66D0F" w:rsidP="00401DAF">
      <w:pPr>
        <w:pStyle w:val="Question"/>
        <w:rPr>
          <w:rFonts w:ascii="Verdana" w:hAnsi="Verdana"/>
          <w:b/>
        </w:rPr>
      </w:pPr>
      <w:r>
        <w:rPr>
          <w:rFonts w:ascii="Verdana" w:hAnsi="Verdana"/>
          <w:b/>
        </w:rPr>
        <w:t>3.</w:t>
      </w:r>
      <w:r w:rsidR="00BD4C00">
        <w:rPr>
          <w:rFonts w:ascii="Verdana" w:hAnsi="Verdana"/>
          <w:b/>
        </w:rPr>
        <w:t>20</w:t>
      </w:r>
      <w:r w:rsidR="00C86085" w:rsidRPr="00B27110">
        <w:rPr>
          <w:rFonts w:ascii="Verdana" w:hAnsi="Verdana"/>
          <w:b/>
        </w:rPr>
        <w:tab/>
      </w:r>
      <w:r>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86085" w:rsidRPr="00862EE7" w14:paraId="3237CFC5"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4DDFB139" w14:textId="6EB19D5B" w:rsidR="00C86085" w:rsidRPr="00862EE7" w:rsidRDefault="00777DB4" w:rsidP="00BC622B">
            <w:pPr>
              <w:pStyle w:val="QspromptChar"/>
              <w:keepNext/>
              <w:rPr>
                <w:rFonts w:ascii="Verdana" w:hAnsi="Verdana"/>
              </w:rPr>
            </w:pPr>
            <w:r>
              <w:rPr>
                <w:rFonts w:ascii="Verdana" w:hAnsi="Verdana"/>
              </w:rPr>
              <w:t>A</w:t>
            </w:r>
            <w:r w:rsidR="00C86085" w:rsidRPr="00862EE7">
              <w:rPr>
                <w:rFonts w:ascii="Verdana" w:hAnsi="Verdana"/>
              </w:rPr>
              <w:t>ddress</w:t>
            </w:r>
          </w:p>
        </w:tc>
        <w:tc>
          <w:tcPr>
            <w:tcW w:w="5387" w:type="dxa"/>
            <w:vMerge w:val="restart"/>
            <w:tcBorders>
              <w:left w:val="nil"/>
            </w:tcBorders>
          </w:tcPr>
          <w:p w14:paraId="199EB9CA" w14:textId="77777777" w:rsidR="00C86085" w:rsidRPr="00862EE7" w:rsidRDefault="00C86085"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bookmarkStart w:id="8" w:name="Text3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bookmarkStart w:id="9" w:name="Text4"/>
            <w:bookmarkEnd w:id="8"/>
          </w:p>
          <w:bookmarkEnd w:id="9"/>
          <w:p w14:paraId="794A4B4D"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63084D36" w14:textId="77777777" w:rsidTr="00BC622B">
        <w:trPr>
          <w:trHeight w:val="397"/>
        </w:trPr>
        <w:tc>
          <w:tcPr>
            <w:tcW w:w="1701" w:type="dxa"/>
            <w:tcBorders>
              <w:top w:val="nil"/>
              <w:left w:val="single" w:sz="4" w:space="0" w:color="auto"/>
              <w:bottom w:val="nil"/>
              <w:right w:val="single" w:sz="12" w:space="0" w:color="C0C0C0"/>
            </w:tcBorders>
            <w:vAlign w:val="center"/>
          </w:tcPr>
          <w:p w14:paraId="222A89B7"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4F20074"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5EA38E23" w14:textId="77777777" w:rsidTr="00BC622B">
        <w:trPr>
          <w:trHeight w:val="397"/>
        </w:trPr>
        <w:tc>
          <w:tcPr>
            <w:tcW w:w="1701" w:type="dxa"/>
            <w:tcBorders>
              <w:top w:val="nil"/>
              <w:left w:val="single" w:sz="4" w:space="0" w:color="auto"/>
              <w:bottom w:val="nil"/>
              <w:right w:val="single" w:sz="12" w:space="0" w:color="C0C0C0"/>
            </w:tcBorders>
            <w:vAlign w:val="center"/>
          </w:tcPr>
          <w:p w14:paraId="5087001C"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1C16CC"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4A687748" w14:textId="77777777" w:rsidTr="00AE4531">
        <w:trPr>
          <w:trHeight w:val="73"/>
        </w:trPr>
        <w:tc>
          <w:tcPr>
            <w:tcW w:w="1701" w:type="dxa"/>
            <w:tcBorders>
              <w:top w:val="nil"/>
              <w:left w:val="single" w:sz="4" w:space="0" w:color="auto"/>
              <w:bottom w:val="nil"/>
              <w:right w:val="single" w:sz="12" w:space="0" w:color="C0C0C0"/>
            </w:tcBorders>
            <w:vAlign w:val="center"/>
          </w:tcPr>
          <w:p w14:paraId="4390C27C"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2381ECDC" w14:textId="77777777" w:rsidR="00C86085" w:rsidRPr="00862EE7" w:rsidRDefault="00C86085" w:rsidP="00BC622B">
            <w:pPr>
              <w:pStyle w:val="Qsanswer"/>
              <w:keepNext/>
              <w:spacing w:before="20" w:after="0"/>
              <w:ind w:right="57"/>
              <w:rPr>
                <w:rFonts w:ascii="Verdana" w:hAnsi="Verdana"/>
                <w:color w:val="auto"/>
              </w:rPr>
            </w:pPr>
          </w:p>
        </w:tc>
      </w:tr>
      <w:tr w:rsidR="00C86085" w:rsidRPr="00862EE7" w14:paraId="17435B95" w14:textId="77777777" w:rsidTr="0067492E">
        <w:trPr>
          <w:trHeight w:val="397"/>
        </w:trPr>
        <w:tc>
          <w:tcPr>
            <w:tcW w:w="1701" w:type="dxa"/>
            <w:tcBorders>
              <w:top w:val="nil"/>
              <w:left w:val="single" w:sz="4" w:space="0" w:color="auto"/>
              <w:bottom w:val="nil"/>
              <w:right w:val="single" w:sz="12" w:space="0" w:color="C0C0C0"/>
            </w:tcBorders>
            <w:vAlign w:val="center"/>
          </w:tcPr>
          <w:p w14:paraId="24B4EA50" w14:textId="77777777" w:rsidR="00C86085" w:rsidRPr="00862EE7" w:rsidRDefault="00C86085"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4B8DBAC8" w14:textId="77777777" w:rsidR="00C86085" w:rsidRPr="00862EE7" w:rsidRDefault="00C86085"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bookmarkStart w:id="10" w:name="Text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bookmarkEnd w:id="10"/>
          </w:p>
        </w:tc>
      </w:tr>
      <w:tr w:rsidR="00C60478" w:rsidRPr="00862EE7" w14:paraId="5F52A896"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0BA1C19C" w14:textId="75036B1B"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578D35B8" w14:textId="3ED75457"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2092D35A" w14:textId="5E9404DC" w:rsidR="00996151" w:rsidRPr="00B27110" w:rsidRDefault="00996151" w:rsidP="00996151">
      <w:pPr>
        <w:pStyle w:val="Question"/>
        <w:rPr>
          <w:rFonts w:ascii="Verdana" w:hAnsi="Verdana"/>
          <w:b/>
        </w:rPr>
      </w:pPr>
      <w:r>
        <w:rPr>
          <w:rFonts w:ascii="Verdana" w:hAnsi="Verdana"/>
          <w:b/>
        </w:rPr>
        <w:tab/>
      </w:r>
      <w:r>
        <w:rPr>
          <w:rFonts w:ascii="Verdana" w:hAnsi="Verdana"/>
          <w:b/>
        </w:rPr>
        <w:tab/>
      </w:r>
      <w:r w:rsidR="002E1F88">
        <w:rPr>
          <w:rFonts w:ascii="Verdana" w:hAnsi="Verdana"/>
          <w:b/>
        </w:rPr>
        <w:t xml:space="preserve">Month and year the candidate moved in </w:t>
      </w:r>
      <w:r w:rsidRPr="00B27110">
        <w:rPr>
          <w:rFonts w:ascii="Verdana" w:hAnsi="Verdana"/>
          <w:b/>
        </w:rPr>
        <w:t>(mm/yy</w:t>
      </w:r>
      <w:r w:rsidR="00060B1B">
        <w:rPr>
          <w:rFonts w:ascii="Verdana" w:hAnsi="Verdana"/>
          <w:b/>
        </w:rPr>
        <w:t>yy</w:t>
      </w:r>
      <w:r w:rsidRPr="00B27110">
        <w:rPr>
          <w:rFonts w:ascii="Verdana" w:hAnsi="Verdana"/>
          <w:b/>
        </w:rPr>
        <w:t>)</w:t>
      </w:r>
      <w:r w:rsidR="00EE0413">
        <w:rPr>
          <w:rFonts w:ascii="Verdana" w:hAnsi="Verdana"/>
          <w:b/>
        </w:rPr>
        <w:br/>
      </w:r>
      <w:r w:rsidR="00060B1B">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6FB8AB05" w14:textId="77777777" w:rsidTr="00CC600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7712B0D"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8D8DF3"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08BA9A1"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8F72CD4"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1B4FCF" w14:textId="4B668F75"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7DDFCA" w14:textId="656775B3"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D7F825C" w14:textId="0BB1C276"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7EC4A6A" w14:textId="65F2AF22" w:rsidR="00C86085" w:rsidRPr="00EE0413" w:rsidRDefault="00EE0413">
      <w:pPr>
        <w:pStyle w:val="Question"/>
        <w:rPr>
          <w:rFonts w:ascii="Verdana" w:hAnsi="Verdana"/>
          <w:bCs/>
        </w:rPr>
      </w:pPr>
      <w:r w:rsidRPr="00EE0413">
        <w:rPr>
          <w:rFonts w:ascii="Verdana" w:hAnsi="Verdana"/>
          <w:bCs/>
        </w:rPr>
        <w:tab/>
      </w:r>
      <w:r w:rsidRPr="00EE0413">
        <w:rPr>
          <w:rFonts w:ascii="Verdana" w:hAnsi="Verdana"/>
          <w:bCs/>
        </w:rPr>
        <w:tab/>
        <w:t>To Present</w:t>
      </w:r>
    </w:p>
    <w:p w14:paraId="1EB215F6" w14:textId="6F8B4F0D"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253DD7">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E3D712D" w14:textId="1EF841E0" w:rsidR="00EE0413" w:rsidRPr="00862EE7" w:rsidRDefault="00777DB4" w:rsidP="00BC622B">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vMerge w:val="restart"/>
            <w:tcBorders>
              <w:left w:val="nil"/>
            </w:tcBorders>
          </w:tcPr>
          <w:p w14:paraId="762BBDC3"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11517C2A" w14:textId="77777777" w:rsidTr="00BC622B">
        <w:trPr>
          <w:trHeight w:val="397"/>
        </w:trPr>
        <w:tc>
          <w:tcPr>
            <w:tcW w:w="1701" w:type="dxa"/>
            <w:tcBorders>
              <w:top w:val="nil"/>
              <w:left w:val="single" w:sz="4" w:space="0" w:color="auto"/>
              <w:bottom w:val="nil"/>
              <w:right w:val="single" w:sz="12" w:space="0" w:color="C0C0C0"/>
            </w:tcBorders>
            <w:vAlign w:val="center"/>
          </w:tcPr>
          <w:p w14:paraId="5E7177C9"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420D3FB3"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7DBE15C1" w14:textId="77777777" w:rsidTr="00BC622B">
        <w:trPr>
          <w:trHeight w:val="397"/>
        </w:trPr>
        <w:tc>
          <w:tcPr>
            <w:tcW w:w="1701" w:type="dxa"/>
            <w:tcBorders>
              <w:top w:val="nil"/>
              <w:left w:val="single" w:sz="4" w:space="0" w:color="auto"/>
              <w:bottom w:val="nil"/>
              <w:right w:val="single" w:sz="12" w:space="0" w:color="C0C0C0"/>
            </w:tcBorders>
            <w:vAlign w:val="center"/>
          </w:tcPr>
          <w:p w14:paraId="7E150B5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8609EF0"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5C516C73" w14:textId="77777777" w:rsidTr="00AE4531">
        <w:trPr>
          <w:trHeight w:val="70"/>
        </w:trPr>
        <w:tc>
          <w:tcPr>
            <w:tcW w:w="1701" w:type="dxa"/>
            <w:tcBorders>
              <w:top w:val="nil"/>
              <w:left w:val="single" w:sz="4" w:space="0" w:color="auto"/>
              <w:bottom w:val="nil"/>
              <w:right w:val="single" w:sz="12" w:space="0" w:color="C0C0C0"/>
            </w:tcBorders>
            <w:vAlign w:val="center"/>
          </w:tcPr>
          <w:p w14:paraId="005592A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DE74510" w14:textId="77777777" w:rsidR="00EE0413" w:rsidRPr="00862EE7" w:rsidRDefault="00EE0413" w:rsidP="00BC622B">
            <w:pPr>
              <w:pStyle w:val="Qsanswer"/>
              <w:keepNext/>
              <w:spacing w:before="20" w:after="0"/>
              <w:ind w:right="57"/>
              <w:rPr>
                <w:rFonts w:ascii="Verdana" w:hAnsi="Verdana"/>
                <w:color w:val="auto"/>
              </w:rPr>
            </w:pPr>
          </w:p>
        </w:tc>
      </w:tr>
      <w:tr w:rsidR="00EE0413" w:rsidRPr="00862EE7" w14:paraId="74D2ED18" w14:textId="77777777" w:rsidTr="0067492E">
        <w:trPr>
          <w:trHeight w:val="397"/>
        </w:trPr>
        <w:tc>
          <w:tcPr>
            <w:tcW w:w="1701" w:type="dxa"/>
            <w:tcBorders>
              <w:top w:val="nil"/>
              <w:left w:val="single" w:sz="4" w:space="0" w:color="auto"/>
              <w:bottom w:val="nil"/>
              <w:right w:val="single" w:sz="12" w:space="0" w:color="C0C0C0"/>
            </w:tcBorders>
            <w:vAlign w:val="center"/>
          </w:tcPr>
          <w:p w14:paraId="3ABA66BF" w14:textId="77777777" w:rsidR="00EE0413" w:rsidRPr="00862EE7" w:rsidRDefault="00EE0413"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C04879A"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C60478" w:rsidRPr="00862EE7" w14:paraId="2F3C7FFA"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0F61CAC3" w14:textId="338ECCA3"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5AC54C3" w14:textId="0697B600"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ADE9CDD" w14:textId="4E648B7A"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w:t>
      </w:r>
      <w:r w:rsidR="00253DD7">
        <w:rPr>
          <w:rFonts w:ascii="Verdana" w:hAnsi="Verdana"/>
          <w:b/>
        </w:rPr>
        <w:t>yy</w:t>
      </w:r>
      <w:r w:rsidRPr="00B27110">
        <w:rPr>
          <w:rFonts w:ascii="Verdana" w:hAnsi="Verdana"/>
          <w:b/>
        </w:rPr>
        <w:t>y)</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2EAF48E2"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45BE16"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A3A84"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2C3C2C6"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142AA0"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56BA52" w14:textId="13C85FBD"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25A4471" w14:textId="650FB9C5"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B43057" w14:textId="4347537A"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Pr="00B27110" w:rsidRDefault="00EE0413" w:rsidP="00777DB4">
      <w:pPr>
        <w:pStyle w:val="Question"/>
        <w:rPr>
          <w:rFonts w:ascii="Verdana" w:hAnsi="Verdana"/>
          <w:b/>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48AABB16"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389AA1"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911E00"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D38EE97"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61C28"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F5C1D1" w14:textId="0EAA3AB2"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5A308CE" w14:textId="66BF2B8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12E367" w14:textId="34D25F69"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EFCAA2E" w14:textId="77777777" w:rsidR="00051248" w:rsidRDefault="00051248" w:rsidP="00777DB4">
      <w:pPr>
        <w:pStyle w:val="Question"/>
        <w:rPr>
          <w:rFonts w:ascii="Verdana" w:hAnsi="Verdana"/>
          <w:b/>
        </w:rPr>
      </w:pPr>
    </w:p>
    <w:p w14:paraId="7AE2BCC8" w14:textId="77777777" w:rsidR="00051248" w:rsidRDefault="00051248">
      <w:pPr>
        <w:rPr>
          <w:rFonts w:ascii="Verdana" w:eastAsia="Times New Roman" w:hAnsi="Verdana" w:cs="Times New Roman"/>
          <w:b/>
          <w:sz w:val="18"/>
          <w:szCs w:val="20"/>
          <w:lang w:eastAsia="en-GB"/>
        </w:rPr>
      </w:pPr>
      <w:r>
        <w:rPr>
          <w:rFonts w:ascii="Verdana" w:hAnsi="Verdana"/>
          <w:b/>
        </w:rPr>
        <w:br w:type="page"/>
      </w:r>
    </w:p>
    <w:p w14:paraId="661BD6F5" w14:textId="3E19B287" w:rsidR="00777DB4" w:rsidRPr="00B27110" w:rsidRDefault="00777DB4" w:rsidP="00777DB4">
      <w:pPr>
        <w:pStyle w:val="Question"/>
        <w:rPr>
          <w:rFonts w:ascii="Verdana" w:hAnsi="Verdana"/>
          <w:b/>
        </w:rPr>
      </w:pPr>
      <w:r>
        <w:rPr>
          <w:rFonts w:ascii="Verdana" w:hAnsi="Verdana"/>
          <w:b/>
        </w:rPr>
        <w:lastRenderedPageBreak/>
        <w:tab/>
      </w:r>
      <w:r>
        <w:rPr>
          <w:rFonts w:ascii="Verdana" w:hAnsi="Verdana"/>
          <w:b/>
        </w:rPr>
        <w:tab/>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51268D8" w14:textId="77777777" w:rsidR="00777DB4" w:rsidRPr="00862EE7" w:rsidRDefault="00777DB4" w:rsidP="00BC622B">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3E4CF944"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4604B103" w14:textId="77777777" w:rsidTr="00BC622B">
        <w:trPr>
          <w:trHeight w:val="397"/>
        </w:trPr>
        <w:tc>
          <w:tcPr>
            <w:tcW w:w="1701" w:type="dxa"/>
            <w:tcBorders>
              <w:top w:val="nil"/>
              <w:left w:val="single" w:sz="4" w:space="0" w:color="auto"/>
              <w:bottom w:val="nil"/>
              <w:right w:val="single" w:sz="12" w:space="0" w:color="C0C0C0"/>
            </w:tcBorders>
            <w:vAlign w:val="center"/>
          </w:tcPr>
          <w:p w14:paraId="75038215"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24383"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52618D50" w14:textId="77777777" w:rsidTr="00BC622B">
        <w:trPr>
          <w:trHeight w:val="397"/>
        </w:trPr>
        <w:tc>
          <w:tcPr>
            <w:tcW w:w="1701" w:type="dxa"/>
            <w:tcBorders>
              <w:top w:val="nil"/>
              <w:left w:val="single" w:sz="4" w:space="0" w:color="auto"/>
              <w:bottom w:val="nil"/>
              <w:right w:val="single" w:sz="12" w:space="0" w:color="C0C0C0"/>
            </w:tcBorders>
            <w:vAlign w:val="center"/>
          </w:tcPr>
          <w:p w14:paraId="3D079150"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5E8001"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7A443019" w14:textId="77777777" w:rsidTr="00AE4531">
        <w:trPr>
          <w:trHeight w:val="124"/>
        </w:trPr>
        <w:tc>
          <w:tcPr>
            <w:tcW w:w="1701" w:type="dxa"/>
            <w:tcBorders>
              <w:top w:val="nil"/>
              <w:left w:val="single" w:sz="4" w:space="0" w:color="auto"/>
              <w:bottom w:val="nil"/>
              <w:right w:val="single" w:sz="12" w:space="0" w:color="C0C0C0"/>
            </w:tcBorders>
            <w:vAlign w:val="center"/>
          </w:tcPr>
          <w:p w14:paraId="037725EF"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CF6FC92" w14:textId="77777777" w:rsidR="00777DB4" w:rsidRPr="00862EE7" w:rsidRDefault="00777DB4" w:rsidP="00BC622B">
            <w:pPr>
              <w:pStyle w:val="Qsanswer"/>
              <w:keepNext/>
              <w:spacing w:before="20" w:after="0"/>
              <w:ind w:right="57"/>
              <w:rPr>
                <w:rFonts w:ascii="Verdana" w:hAnsi="Verdana"/>
                <w:color w:val="auto"/>
              </w:rPr>
            </w:pPr>
          </w:p>
        </w:tc>
      </w:tr>
      <w:tr w:rsidR="00777DB4" w:rsidRPr="00862EE7" w14:paraId="1DBBE819" w14:textId="77777777" w:rsidTr="0067492E">
        <w:trPr>
          <w:trHeight w:val="397"/>
        </w:trPr>
        <w:tc>
          <w:tcPr>
            <w:tcW w:w="1701" w:type="dxa"/>
            <w:tcBorders>
              <w:top w:val="nil"/>
              <w:left w:val="single" w:sz="4" w:space="0" w:color="auto"/>
              <w:bottom w:val="nil"/>
              <w:right w:val="single" w:sz="12" w:space="0" w:color="C0C0C0"/>
            </w:tcBorders>
            <w:vAlign w:val="center"/>
          </w:tcPr>
          <w:p w14:paraId="24F61EBA" w14:textId="77777777" w:rsidR="00777DB4" w:rsidRPr="00862EE7" w:rsidRDefault="00777DB4"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10591ED"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C60478" w:rsidRPr="00862EE7" w14:paraId="671D64F9"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4EBC985D" w14:textId="6FAC580C"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42E1661" w14:textId="78C9C3CA"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C3C6FF" w14:textId="2EC66C41"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(dd/mm/yy</w:t>
      </w:r>
      <w:r w:rsidR="00745AF9">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745AF9" w:rsidRPr="00B27110" w14:paraId="6760EB6B"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9DACDB2"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A1211DC"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24409D9"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3ABD5F"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88D04C" w14:textId="548BAAFF"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FD6AAE" w14:textId="11D65508"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7FC2CC" w14:textId="0D75BDC2"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745AF9" w:rsidRPr="00B27110" w14:paraId="2893A5F4"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E425F23"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348B841"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7D156BB"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F8F17E"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B3A96E2" w14:textId="443B5A89"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76A3399" w14:textId="7D32A6EC"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553308" w14:textId="1B36265B"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58BC053" w14:textId="359440E4" w:rsidR="000C60FF" w:rsidRDefault="000C60FF" w:rsidP="00EE0413">
      <w:pPr>
        <w:pStyle w:val="Question"/>
        <w:rPr>
          <w:rFonts w:ascii="Verdana" w:hAnsi="Verdana"/>
          <w:bCs/>
        </w:rPr>
      </w:pPr>
    </w:p>
    <w:p w14:paraId="138A2EB7" w14:textId="77777777" w:rsidR="000C60FF" w:rsidRDefault="000C60FF">
      <w:pPr>
        <w:rPr>
          <w:rFonts w:ascii="Verdana" w:eastAsia="Times New Roman" w:hAnsi="Verdana" w:cs="Times New Roman"/>
          <w:bCs/>
          <w:sz w:val="18"/>
          <w:szCs w:val="20"/>
          <w:lang w:eastAsia="en-GB"/>
        </w:rPr>
      </w:pPr>
      <w:r>
        <w:rPr>
          <w:rFonts w:ascii="Verdana" w:hAnsi="Verdana"/>
          <w:bCs/>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C60FF" w:rsidRPr="00EB352E" w14:paraId="2191E7CF" w14:textId="77777777" w:rsidTr="00EA71CB">
        <w:trPr>
          <w:trHeight w:hRule="exact" w:val="993"/>
        </w:trPr>
        <w:tc>
          <w:tcPr>
            <w:tcW w:w="2268" w:type="dxa"/>
            <w:shd w:val="clear" w:color="auto" w:fill="701B45"/>
            <w:vAlign w:val="center"/>
          </w:tcPr>
          <w:p w14:paraId="15F09618" w14:textId="6E31DE56" w:rsidR="000C60FF" w:rsidRPr="00EB352E" w:rsidRDefault="000C60FF"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50" behindDoc="1" locked="0" layoutInCell="0" allowOverlap="1" wp14:anchorId="6A162984" wp14:editId="6F439EB1">
                      <wp:simplePos x="0" y="0"/>
                      <wp:positionH relativeFrom="column">
                        <wp:posOffset>-1438910</wp:posOffset>
                      </wp:positionH>
                      <wp:positionV relativeFrom="paragraph">
                        <wp:posOffset>1270</wp:posOffset>
                      </wp:positionV>
                      <wp:extent cx="6414135" cy="344170"/>
                      <wp:effectExtent l="0" t="1270" r="0" b="0"/>
                      <wp:wrapNone/>
                      <wp:docPr id="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281FE1E" id="Rectangle 6" o:spid="_x0000_s1026" style="position:absolute;margin-left:-113.3pt;margin-top:.1pt;width:505.05pt;height:27.1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F3102A">
              <w:rPr>
                <w:rFonts w:ascii="Verdana" w:hAnsi="Verdana"/>
              </w:rPr>
              <w:t>4</w:t>
            </w:r>
          </w:p>
        </w:tc>
        <w:tc>
          <w:tcPr>
            <w:tcW w:w="7825" w:type="dxa"/>
            <w:shd w:val="clear" w:color="auto" w:fill="701B45"/>
            <w:vAlign w:val="center"/>
          </w:tcPr>
          <w:p w14:paraId="49BAE28C" w14:textId="4FFFF29C" w:rsidR="000C60FF" w:rsidRPr="00EB352E" w:rsidRDefault="00F3102A" w:rsidP="00EA71CB">
            <w:pPr>
              <w:pStyle w:val="Sectionheading"/>
              <w:spacing w:before="0"/>
              <w:rPr>
                <w:rFonts w:ascii="Verdana" w:hAnsi="Verdana"/>
              </w:rPr>
            </w:pPr>
            <w:r>
              <w:rPr>
                <w:rFonts w:ascii="Verdana" w:hAnsi="Verdana"/>
              </w:rPr>
              <w:t>Role being applied for</w:t>
            </w:r>
          </w:p>
        </w:tc>
      </w:tr>
    </w:tbl>
    <w:p w14:paraId="7576A698" w14:textId="77777777" w:rsidR="000C60FF" w:rsidRDefault="000C60FF" w:rsidP="000C60FF">
      <w:pPr>
        <w:pStyle w:val="Question"/>
        <w:tabs>
          <w:tab w:val="clear" w:pos="-142"/>
        </w:tabs>
        <w:spacing w:before="20"/>
        <w:ind w:firstLine="0"/>
        <w:rPr>
          <w:rFonts w:ascii="Verdana" w:hAnsi="Verdana"/>
        </w:rPr>
      </w:pPr>
    </w:p>
    <w:p w14:paraId="1154F33F" w14:textId="3A7A364E" w:rsidR="00807B9C" w:rsidRDefault="00807B9C" w:rsidP="00807B9C">
      <w:pPr>
        <w:pStyle w:val="Question"/>
        <w:tabs>
          <w:tab w:val="clear" w:pos="-142"/>
        </w:tabs>
        <w:spacing w:before="20"/>
        <w:ind w:firstLine="0"/>
        <w:rPr>
          <w:rFonts w:ascii="Verdana" w:hAnsi="Verdana"/>
        </w:rPr>
      </w:pPr>
      <w:r>
        <w:rPr>
          <w:rFonts w:ascii="Verdana" w:hAnsi="Verdana"/>
        </w:rPr>
        <w:t>We need to know about the arrangement between the candidate and the applicant firm</w:t>
      </w:r>
      <w:r w:rsidR="00E76DDE">
        <w:rPr>
          <w:rFonts w:ascii="Verdana" w:hAnsi="Verdana"/>
        </w:rPr>
        <w:t xml:space="preserve">. </w:t>
      </w:r>
    </w:p>
    <w:p w14:paraId="5AE8AB1E" w14:textId="77777777" w:rsidR="00C0291B" w:rsidRDefault="00C0291B" w:rsidP="00E76DDE">
      <w:pPr>
        <w:pStyle w:val="Question"/>
        <w:tabs>
          <w:tab w:val="clear" w:pos="-142"/>
        </w:tabs>
        <w:spacing w:before="20"/>
        <w:ind w:firstLine="0"/>
        <w:rPr>
          <w:rFonts w:ascii="Verdana" w:hAnsi="Verdana"/>
        </w:rPr>
      </w:pPr>
    </w:p>
    <w:p w14:paraId="1A098C9D" w14:textId="7B21CDFF" w:rsidR="00E76DDE" w:rsidRDefault="00E76DDE" w:rsidP="00E76DDE">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Pr>
          <w:rFonts w:ascii="Verdana" w:hAnsi="Verdana"/>
        </w:rPr>
        <w:t>4</w:t>
      </w:r>
      <w:r w:rsidRPr="00A41BCA">
        <w:rPr>
          <w:rFonts w:ascii="Verdana" w:hAnsi="Verdana"/>
        </w:rPr>
        <w:t xml:space="preserve"> and not this section.</w:t>
      </w:r>
    </w:p>
    <w:p w14:paraId="3F675B2E" w14:textId="77777777" w:rsidR="00C0291B" w:rsidRDefault="00C0291B" w:rsidP="00E76DDE">
      <w:pPr>
        <w:pStyle w:val="Question"/>
        <w:tabs>
          <w:tab w:val="clear" w:pos="-142"/>
        </w:tabs>
        <w:spacing w:before="20"/>
        <w:ind w:firstLine="0"/>
        <w:rPr>
          <w:rFonts w:ascii="Verdana" w:hAnsi="Verdana" w:cs="Segoe UI"/>
          <w:color w:val="1B0711"/>
          <w:szCs w:val="18"/>
          <w:shd w:val="clear" w:color="auto" w:fill="FFFFFF"/>
        </w:rPr>
      </w:pPr>
    </w:p>
    <w:p w14:paraId="7B6428B7" w14:textId="1A941E9E" w:rsidR="00E76DDE" w:rsidRDefault="00E76DDE" w:rsidP="00E76DDE">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21"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05FB7022" w14:textId="77777777" w:rsidR="00E76DDE" w:rsidRPr="001309EF" w:rsidRDefault="00E76DDE" w:rsidP="00807B9C">
      <w:pPr>
        <w:pStyle w:val="Question"/>
        <w:tabs>
          <w:tab w:val="clear" w:pos="-142"/>
        </w:tabs>
        <w:spacing w:before="20"/>
        <w:ind w:firstLine="0"/>
        <w:rPr>
          <w:rFonts w:ascii="Verdana" w:hAnsi="Verdana"/>
        </w:rPr>
      </w:pPr>
    </w:p>
    <w:p w14:paraId="5597ADC2" w14:textId="7FB623F8" w:rsidR="000C60FF" w:rsidRDefault="000C60FF" w:rsidP="000C60FF">
      <w:pPr>
        <w:pStyle w:val="Question"/>
        <w:rPr>
          <w:rFonts w:ascii="Verdana" w:hAnsi="Verdana"/>
          <w:b/>
        </w:rPr>
      </w:pPr>
      <w:r w:rsidRPr="00B27110">
        <w:rPr>
          <w:rFonts w:ascii="Verdana" w:hAnsi="Verdana"/>
          <w:b/>
        </w:rPr>
        <w:tab/>
      </w:r>
      <w:r>
        <w:rPr>
          <w:rFonts w:ascii="Verdana" w:hAnsi="Verdana"/>
          <w:b/>
        </w:rPr>
        <w:t>3</w:t>
      </w:r>
      <w:r w:rsidRPr="00B27110">
        <w:rPr>
          <w:rFonts w:ascii="Verdana" w:hAnsi="Verdana"/>
          <w:b/>
        </w:rPr>
        <w:t>.1</w:t>
      </w:r>
      <w:r w:rsidRPr="00B27110">
        <w:rPr>
          <w:rFonts w:ascii="Verdana" w:hAnsi="Verdana"/>
          <w:b/>
        </w:rPr>
        <w:tab/>
      </w:r>
      <w:r w:rsidR="00807B9C">
        <w:rPr>
          <w:rFonts w:ascii="Verdana" w:hAnsi="Verdana"/>
          <w:b/>
        </w:rPr>
        <w:t xml:space="preserve">Select the </w:t>
      </w:r>
      <w:r>
        <w:rPr>
          <w:rFonts w:ascii="Verdana" w:hAnsi="Verdana"/>
          <w:b/>
        </w:rPr>
        <w:t>arrangement between the candidate and the applicant firm.</w:t>
      </w:r>
    </w:p>
    <w:p w14:paraId="36F1C338" w14:textId="1EE0314D" w:rsidR="000C60FF"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Employee</w:t>
      </w:r>
      <w:r w:rsidR="00503ED9" w:rsidRPr="00EF3638">
        <w:rPr>
          <w:rFonts w:ascii="Webdings" w:eastAsia="Webdings" w:hAnsi="Webdings" w:cs="Webdings"/>
        </w:rPr>
        <w:t>4</w:t>
      </w:r>
      <w:r w:rsidR="00503ED9">
        <w:rPr>
          <w:rFonts w:ascii="Verdana" w:hAnsi="Verdana"/>
        </w:rPr>
        <w:t>Continue to Section 5</w:t>
      </w:r>
    </w:p>
    <w:p w14:paraId="3510B189" w14:textId="3F7ED771" w:rsidR="000C60FF"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Contract for services</w:t>
      </w:r>
      <w:r w:rsidR="00503ED9" w:rsidRPr="00EF3638">
        <w:rPr>
          <w:rFonts w:ascii="Webdings" w:eastAsia="Webdings" w:hAnsi="Webdings" w:cs="Webdings"/>
        </w:rPr>
        <w:t>4</w:t>
      </w:r>
      <w:r w:rsidR="00503ED9">
        <w:rPr>
          <w:rFonts w:ascii="Verdana" w:hAnsi="Verdana"/>
        </w:rPr>
        <w:t>Continue to Section 5</w:t>
      </w:r>
    </w:p>
    <w:p w14:paraId="3F9CE3C1" w14:textId="77777777" w:rsidR="00691667" w:rsidRDefault="00691667" w:rsidP="0069166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5C21B680" w14:textId="453CDEB2" w:rsidR="00691667" w:rsidRDefault="00691667" w:rsidP="0069166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w:t>
      </w:r>
      <w:r w:rsidR="00E76DDE">
        <w:rPr>
          <w:rFonts w:ascii="Verdana" w:hAnsi="Verdana"/>
        </w:rPr>
        <w:t xml:space="preserve"> reference number below and continue to Section 6</w:t>
      </w:r>
    </w:p>
    <w:p w14:paraId="73254E5D" w14:textId="662BDFCA" w:rsidR="000C60FF" w:rsidRPr="003C1C0D"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00216B42">
        <w:rPr>
          <w:rFonts w:ascii="Verdana" w:hAnsi="Verdana"/>
        </w:rPr>
        <w:t xml:space="preserve"> arrangement</w:t>
      </w:r>
      <w:r w:rsidRPr="00EF3638">
        <w:rPr>
          <w:rFonts w:ascii="Webdings" w:eastAsia="Webdings" w:hAnsi="Webdings" w:cs="Webdings"/>
        </w:rPr>
        <w:t>4</w:t>
      </w:r>
      <w:r>
        <w:rPr>
          <w:rFonts w:ascii="Verdana" w:hAnsi="Verdana"/>
        </w:rPr>
        <w:t>Give details below</w:t>
      </w:r>
    </w:p>
    <w:p w14:paraId="1770644D" w14:textId="77777777" w:rsidR="00F95D85" w:rsidRDefault="00F95D85" w:rsidP="00F95D85">
      <w:pPr>
        <w:pStyle w:val="Question"/>
        <w:tabs>
          <w:tab w:val="clear" w:pos="-142"/>
        </w:tabs>
        <w:spacing w:before="20"/>
        <w:ind w:firstLine="0"/>
        <w:rPr>
          <w:rFonts w:ascii="Verdana" w:hAnsi="Verdana"/>
        </w:rPr>
      </w:pPr>
    </w:p>
    <w:p w14:paraId="4DE223FD" w14:textId="77777777" w:rsidR="00F95D85" w:rsidRDefault="00F95D85" w:rsidP="00F95D85">
      <w:pPr>
        <w:pStyle w:val="Question"/>
        <w:tabs>
          <w:tab w:val="clear" w:pos="-142"/>
        </w:tabs>
        <w:spacing w:before="20"/>
        <w:ind w:firstLine="0"/>
        <w:rPr>
          <w:rFonts w:ascii="Verdana" w:hAnsi="Verdana"/>
        </w:rPr>
      </w:pPr>
    </w:p>
    <w:p w14:paraId="3B9ABA11" w14:textId="6ADD7BC5" w:rsidR="00F95D85" w:rsidRPr="001309EF" w:rsidRDefault="00F95D85" w:rsidP="00F95D85">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04475DC5" w14:textId="77777777" w:rsidTr="00EA71CB">
        <w:trPr>
          <w:trHeight w:hRule="exact" w:val="441"/>
        </w:trPr>
        <w:tc>
          <w:tcPr>
            <w:tcW w:w="7088" w:type="dxa"/>
            <w:vAlign w:val="center"/>
          </w:tcPr>
          <w:p w14:paraId="39E0E895"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0E5068A" w14:textId="77777777" w:rsidR="00F95D85" w:rsidRPr="001309EF" w:rsidRDefault="00F95D85" w:rsidP="00F95D85">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71DB17F3" w14:textId="77777777" w:rsidTr="00EA71CB">
        <w:trPr>
          <w:trHeight w:hRule="exact" w:val="423"/>
        </w:trPr>
        <w:tc>
          <w:tcPr>
            <w:tcW w:w="7088" w:type="dxa"/>
            <w:vAlign w:val="center"/>
          </w:tcPr>
          <w:p w14:paraId="2D38A9E9"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32A9FA" w14:textId="77777777" w:rsidR="00F95D85" w:rsidRDefault="00F95D85" w:rsidP="00F95D85">
      <w:pPr>
        <w:pStyle w:val="Question"/>
        <w:tabs>
          <w:tab w:val="clear" w:pos="-142"/>
        </w:tabs>
        <w:spacing w:before="20"/>
        <w:ind w:firstLine="0"/>
        <w:rPr>
          <w:rFonts w:ascii="Verdana" w:hAnsi="Verdana"/>
        </w:rPr>
      </w:pPr>
    </w:p>
    <w:p w14:paraId="1BAFE0D2" w14:textId="77777777" w:rsidR="00F95D85" w:rsidRPr="001309EF" w:rsidRDefault="00F95D85" w:rsidP="00F95D85">
      <w:pPr>
        <w:pStyle w:val="Question"/>
        <w:tabs>
          <w:tab w:val="clear" w:pos="-142"/>
        </w:tabs>
        <w:spacing w:before="20"/>
        <w:ind w:firstLine="0"/>
        <w:rPr>
          <w:rFonts w:ascii="Verdana" w:hAnsi="Verdana"/>
        </w:rPr>
      </w:pPr>
      <w:r>
        <w:rPr>
          <w:rFonts w:ascii="Verdana" w:hAnsi="Verdana"/>
        </w:rPr>
        <w:t>Other arrangement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40701475" w14:textId="77777777" w:rsidTr="00EA71CB">
        <w:trPr>
          <w:trHeight w:hRule="exact" w:val="938"/>
        </w:trPr>
        <w:tc>
          <w:tcPr>
            <w:tcW w:w="7088" w:type="dxa"/>
            <w:vAlign w:val="center"/>
          </w:tcPr>
          <w:p w14:paraId="45509BA6"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AD3ACAD" w14:textId="77777777" w:rsidR="00EE0413" w:rsidRPr="00EE0413" w:rsidRDefault="00EE0413" w:rsidP="00EE0413">
      <w:pPr>
        <w:pStyle w:val="Question"/>
        <w:rPr>
          <w:rFonts w:ascii="Verdana" w:hAnsi="Verdana"/>
          <w:bCs/>
        </w:rPr>
      </w:pPr>
    </w:p>
    <w:p w14:paraId="656E1600" w14:textId="77777777" w:rsidR="00EE0413" w:rsidRDefault="00EE0413">
      <w:pPr>
        <w:rPr>
          <w:rFonts w:ascii="Verdana" w:eastAsia="Times New Roman" w:hAnsi="Verdana" w:cs="Times New Roman"/>
          <w:b/>
          <w:sz w:val="18"/>
          <w:szCs w:val="20"/>
          <w:lang w:eastAsia="en-GB"/>
        </w:rPr>
      </w:pPr>
    </w:p>
    <w:p w14:paraId="5B4186A4" w14:textId="77777777" w:rsidR="00260E89" w:rsidRDefault="00260E89" w:rsidP="000D6555">
      <w:pPr>
        <w:spacing w:before="240"/>
        <w:ind w:left="-567"/>
        <w:sectPr w:rsidR="00260E89">
          <w:headerReference w:type="even" r:id="rId22"/>
          <w:headerReference w:type="default" r:id="rId23"/>
          <w:footerReference w:type="default" r:id="rId24"/>
          <w:headerReference w:type="first" r:id="rId25"/>
          <w:footerReference w:type="first" r:id="rId26"/>
          <w:pgSz w:w="11901" w:h="16846" w:code="9"/>
          <w:pgMar w:top="1701"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1237DD">
        <w:trPr>
          <w:trHeight w:hRule="exact" w:val="993"/>
        </w:trPr>
        <w:tc>
          <w:tcPr>
            <w:tcW w:w="2268" w:type="dxa"/>
            <w:shd w:val="clear" w:color="auto" w:fill="701B45"/>
            <w:vAlign w:val="center"/>
          </w:tcPr>
          <w:p w14:paraId="2E8A4B8F" w14:textId="7AA21613"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4" behindDoc="1" locked="0" layoutInCell="0" allowOverlap="1" wp14:anchorId="345544FA" wp14:editId="4643E7A9">
                      <wp:simplePos x="0" y="0"/>
                      <wp:positionH relativeFrom="column">
                        <wp:posOffset>-1438910</wp:posOffset>
                      </wp:positionH>
                      <wp:positionV relativeFrom="paragraph">
                        <wp:posOffset>1270</wp:posOffset>
                      </wp:positionV>
                      <wp:extent cx="6414135" cy="344170"/>
                      <wp:effectExtent l="0" t="1270" r="0" b="0"/>
                      <wp:wrapNone/>
                      <wp:docPr id="3" name="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FACCEEC" id="Rectangle 3" o:spid="_x0000_s1026" style="position:absolute;margin-left:-113.3pt;margin-top:.1pt;width:505.05pt;height:27.1pt;z-index:-2516582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F95D85">
              <w:rPr>
                <w:rFonts w:ascii="Verdana" w:hAnsi="Verdana"/>
              </w:rPr>
              <w:t>5</w:t>
            </w:r>
          </w:p>
        </w:tc>
        <w:tc>
          <w:tcPr>
            <w:tcW w:w="7825" w:type="dxa"/>
            <w:shd w:val="clear" w:color="auto" w:fill="701B45"/>
            <w:vAlign w:val="center"/>
          </w:tcPr>
          <w:p w14:paraId="0A8171E3" w14:textId="283C308A" w:rsidR="00741028" w:rsidRPr="00EB352E" w:rsidRDefault="00741028" w:rsidP="00B03385">
            <w:pPr>
              <w:pStyle w:val="Sectionheading"/>
              <w:spacing w:before="0"/>
              <w:rPr>
                <w:rFonts w:ascii="Verdana" w:hAnsi="Verdana"/>
              </w:rPr>
            </w:pPr>
            <w:r>
              <w:rPr>
                <w:rFonts w:ascii="Verdana" w:hAnsi="Verdana"/>
              </w:rPr>
              <w:t>Senior management functions</w:t>
            </w:r>
          </w:p>
        </w:tc>
      </w:tr>
    </w:tbl>
    <w:p w14:paraId="2C920C40" w14:textId="77777777" w:rsidR="00E648C8" w:rsidRDefault="00E648C8" w:rsidP="00E648C8">
      <w:pPr>
        <w:pStyle w:val="Question"/>
        <w:tabs>
          <w:tab w:val="clear" w:pos="-142"/>
        </w:tabs>
        <w:spacing w:before="20"/>
        <w:ind w:firstLine="0"/>
        <w:rPr>
          <w:rFonts w:ascii="Verdana" w:hAnsi="Verdana"/>
        </w:rPr>
      </w:pPr>
    </w:p>
    <w:p w14:paraId="79ECCFEF"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The candidate can hold more than one senior management function (SMF). For example a director can perform the director function and the compliance oversight function.</w:t>
      </w:r>
    </w:p>
    <w:p w14:paraId="0CF1F81E"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39C846C7"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5434FE95" w14:textId="77777777" w:rsidR="00E648C8" w:rsidRDefault="00423463" w:rsidP="00423463">
      <w:pPr>
        <w:pStyle w:val="Question"/>
        <w:rPr>
          <w:rFonts w:ascii="Verdana" w:hAnsi="Verdana"/>
          <w:b/>
        </w:rPr>
      </w:pPr>
      <w:r w:rsidRPr="00B27110">
        <w:rPr>
          <w:rFonts w:ascii="Verdana" w:hAnsi="Verdana"/>
          <w:b/>
        </w:rPr>
        <w:tab/>
      </w:r>
      <w:r w:rsidR="00F95D85">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715DF84F" w14:textId="27402E9E" w:rsidR="00423463" w:rsidRPr="00B27110" w:rsidRDefault="00E648C8" w:rsidP="00423463">
      <w:pPr>
        <w:pStyle w:val="Question"/>
        <w:rPr>
          <w:rFonts w:ascii="Verdana" w:hAnsi="Verdana"/>
          <w:b/>
        </w:rPr>
      </w:pPr>
      <w:r>
        <w:rPr>
          <w:rFonts w:ascii="Verdana" w:hAnsi="Verdana"/>
          <w:b/>
        </w:rPr>
        <w:tab/>
      </w:r>
      <w:r>
        <w:rPr>
          <w:rFonts w:ascii="Verdana" w:hAnsi="Verdana"/>
          <w:b/>
        </w:rPr>
        <w:tab/>
      </w:r>
      <w:r w:rsidR="00423463">
        <w:rPr>
          <w:rFonts w:ascii="Verdana" w:hAnsi="Verdana"/>
          <w:b/>
        </w:rPr>
        <w:t xml:space="preserve">If the senior management functions are to be performed for more than one firm, go to </w:t>
      </w:r>
      <w:r w:rsidR="00423463" w:rsidRPr="000F1688">
        <w:rPr>
          <w:rFonts w:ascii="Verdana" w:hAnsi="Verdana"/>
          <w:b/>
        </w:rPr>
        <w:t xml:space="preserve">Question </w:t>
      </w:r>
      <w:r w:rsidR="00677DC4">
        <w:rPr>
          <w:rFonts w:ascii="Verdana" w:hAnsi="Verdana"/>
          <w:b/>
        </w:rPr>
        <w:t>5</w:t>
      </w:r>
      <w:r w:rsidR="00423463" w:rsidRPr="000F1688">
        <w:rPr>
          <w:rFonts w:ascii="Verdana" w:hAnsi="Verdana"/>
          <w:b/>
        </w:rPr>
        <w:t>.</w:t>
      </w:r>
      <w:r>
        <w:rPr>
          <w:rFonts w:ascii="Verdana" w:hAnsi="Verdana"/>
          <w:b/>
        </w:rPr>
        <w:t>7</w:t>
      </w:r>
    </w:p>
    <w:p w14:paraId="7F7AF66E" w14:textId="77777777" w:rsidR="00AE32E5" w:rsidRDefault="00AE32E5" w:rsidP="003D2E66">
      <w:pPr>
        <w:pStyle w:val="Question"/>
        <w:rPr>
          <w:rFonts w:ascii="Verdana" w:hAnsi="Verdana"/>
          <w:b/>
        </w:rPr>
      </w:pPr>
    </w:p>
    <w:tbl>
      <w:tblPr>
        <w:tblStyle w:val="TableGrid"/>
        <w:tblW w:w="10207" w:type="dxa"/>
        <w:tblInd w:w="-1877" w:type="dxa"/>
        <w:tblLayout w:type="fixed"/>
        <w:tblLook w:val="04A0" w:firstRow="1" w:lastRow="0" w:firstColumn="1" w:lastColumn="0" w:noHBand="0" w:noVBand="1"/>
      </w:tblPr>
      <w:tblGrid>
        <w:gridCol w:w="1134"/>
        <w:gridCol w:w="1702"/>
        <w:gridCol w:w="1162"/>
        <w:gridCol w:w="1162"/>
        <w:gridCol w:w="1163"/>
        <w:gridCol w:w="1162"/>
        <w:gridCol w:w="1163"/>
        <w:gridCol w:w="1559"/>
      </w:tblGrid>
      <w:tr w:rsidR="00924F13" w14:paraId="09032244" w14:textId="6440188A" w:rsidTr="008A3C85">
        <w:tc>
          <w:tcPr>
            <w:tcW w:w="1134" w:type="dxa"/>
            <w:vMerge w:val="restart"/>
            <w:shd w:val="clear" w:color="auto" w:fill="D9D9D9" w:themeFill="background1" w:themeFillShade="D9"/>
          </w:tcPr>
          <w:p w14:paraId="3BCAAB6B" w14:textId="77777777" w:rsidR="00924F13" w:rsidRDefault="00924F13" w:rsidP="00A81C97">
            <w:pPr>
              <w:pStyle w:val="Question"/>
              <w:tabs>
                <w:tab w:val="clear" w:pos="284"/>
              </w:tabs>
              <w:ind w:right="-9" w:firstLine="0"/>
              <w:rPr>
                <w:rFonts w:ascii="Verdana" w:hAnsi="Verdana"/>
                <w:b/>
              </w:rPr>
            </w:pPr>
            <w:r>
              <w:rPr>
                <w:rFonts w:ascii="Verdana" w:hAnsi="Verdana"/>
                <w:b/>
              </w:rPr>
              <w:t>Function</w:t>
            </w:r>
          </w:p>
        </w:tc>
        <w:tc>
          <w:tcPr>
            <w:tcW w:w="1702" w:type="dxa"/>
            <w:vMerge w:val="restart"/>
            <w:shd w:val="clear" w:color="auto" w:fill="D9D9D9" w:themeFill="background1" w:themeFillShade="D9"/>
          </w:tcPr>
          <w:p w14:paraId="691EEC21" w14:textId="77777777" w:rsidR="00924F13" w:rsidRDefault="00924F13" w:rsidP="00A81C97">
            <w:pPr>
              <w:pStyle w:val="Question"/>
              <w:ind w:right="-92" w:firstLine="0"/>
              <w:rPr>
                <w:rFonts w:ascii="Verdana" w:hAnsi="Verdana"/>
                <w:b/>
              </w:rPr>
            </w:pPr>
            <w:r>
              <w:rPr>
                <w:rFonts w:ascii="Verdana" w:hAnsi="Verdana"/>
                <w:b/>
              </w:rPr>
              <w:t>Description of Senior Management Function</w:t>
            </w:r>
          </w:p>
        </w:tc>
        <w:tc>
          <w:tcPr>
            <w:tcW w:w="5812" w:type="dxa"/>
            <w:gridSpan w:val="5"/>
            <w:shd w:val="clear" w:color="auto" w:fill="D9D9D9" w:themeFill="background1" w:themeFillShade="D9"/>
          </w:tcPr>
          <w:p w14:paraId="62559A08" w14:textId="27ED4684" w:rsidR="00924F13" w:rsidRDefault="00924F13" w:rsidP="00A81C97">
            <w:pPr>
              <w:pStyle w:val="Question"/>
              <w:ind w:firstLine="0"/>
              <w:jc w:val="center"/>
              <w:rPr>
                <w:rFonts w:ascii="Verdana" w:hAnsi="Verdana"/>
                <w:b/>
              </w:rPr>
            </w:pPr>
            <w:r>
              <w:rPr>
                <w:rFonts w:ascii="Verdana" w:hAnsi="Verdana"/>
                <w:b/>
              </w:rPr>
              <w:t>Tick (if applicable</w:t>
            </w:r>
          </w:p>
        </w:tc>
        <w:tc>
          <w:tcPr>
            <w:tcW w:w="1559" w:type="dxa"/>
            <w:shd w:val="clear" w:color="auto" w:fill="D9D9D9" w:themeFill="background1" w:themeFillShade="D9"/>
          </w:tcPr>
          <w:p w14:paraId="09FA5FF8" w14:textId="77777777" w:rsidR="00924F13" w:rsidRDefault="00924F13" w:rsidP="00A81C97">
            <w:pPr>
              <w:pStyle w:val="Question"/>
              <w:ind w:firstLine="0"/>
              <w:jc w:val="center"/>
              <w:rPr>
                <w:rFonts w:ascii="Verdana" w:hAnsi="Verdana"/>
                <w:b/>
              </w:rPr>
            </w:pPr>
          </w:p>
        </w:tc>
      </w:tr>
      <w:tr w:rsidR="00936BF5" w14:paraId="1A5FF17C" w14:textId="708FCA0B" w:rsidTr="004755DB">
        <w:tc>
          <w:tcPr>
            <w:tcW w:w="1134" w:type="dxa"/>
            <w:vMerge/>
            <w:shd w:val="clear" w:color="auto" w:fill="D9D9D9" w:themeFill="background1" w:themeFillShade="D9"/>
          </w:tcPr>
          <w:p w14:paraId="584639C2" w14:textId="77777777" w:rsidR="00936BF5" w:rsidRDefault="00936BF5" w:rsidP="00A81C97">
            <w:pPr>
              <w:pStyle w:val="Question"/>
              <w:tabs>
                <w:tab w:val="clear" w:pos="284"/>
              </w:tabs>
              <w:ind w:firstLine="0"/>
              <w:rPr>
                <w:rFonts w:ascii="Verdana" w:hAnsi="Verdana"/>
                <w:b/>
              </w:rPr>
            </w:pPr>
          </w:p>
        </w:tc>
        <w:tc>
          <w:tcPr>
            <w:tcW w:w="1702" w:type="dxa"/>
            <w:vMerge/>
            <w:shd w:val="clear" w:color="auto" w:fill="D9D9D9" w:themeFill="background1" w:themeFillShade="D9"/>
          </w:tcPr>
          <w:p w14:paraId="1922A404" w14:textId="77777777" w:rsidR="00936BF5" w:rsidRDefault="00936BF5" w:rsidP="00A81C97">
            <w:pPr>
              <w:pStyle w:val="Question"/>
              <w:ind w:firstLine="0"/>
              <w:rPr>
                <w:rFonts w:ascii="Verdana" w:hAnsi="Verdana"/>
                <w:b/>
              </w:rPr>
            </w:pPr>
          </w:p>
        </w:tc>
        <w:tc>
          <w:tcPr>
            <w:tcW w:w="4649" w:type="dxa"/>
            <w:gridSpan w:val="4"/>
            <w:shd w:val="clear" w:color="auto" w:fill="D9D9D9" w:themeFill="background1" w:themeFillShade="D9"/>
          </w:tcPr>
          <w:p w14:paraId="60FAED71" w14:textId="3FD373ED" w:rsidR="00936BF5" w:rsidRDefault="00936BF5" w:rsidP="00924F13">
            <w:pPr>
              <w:pStyle w:val="Question"/>
              <w:ind w:right="0" w:firstLine="0"/>
              <w:jc w:val="center"/>
              <w:rPr>
                <w:rFonts w:ascii="Verdana" w:hAnsi="Verdana"/>
                <w:b/>
              </w:rPr>
            </w:pPr>
            <w:r>
              <w:rPr>
                <w:rFonts w:ascii="Verdana" w:hAnsi="Verdana"/>
                <w:b/>
              </w:rPr>
              <w:t>Core firms</w:t>
            </w:r>
          </w:p>
        </w:tc>
        <w:tc>
          <w:tcPr>
            <w:tcW w:w="1163" w:type="dxa"/>
            <w:vMerge w:val="restart"/>
            <w:shd w:val="clear" w:color="auto" w:fill="D9D9D9" w:themeFill="background1" w:themeFillShade="D9"/>
          </w:tcPr>
          <w:p w14:paraId="1573E68A" w14:textId="77777777" w:rsidR="00936BF5" w:rsidRDefault="00936BF5" w:rsidP="00A81C97">
            <w:pPr>
              <w:pStyle w:val="Question"/>
              <w:tabs>
                <w:tab w:val="clear" w:pos="284"/>
              </w:tabs>
              <w:ind w:right="0" w:firstLine="0"/>
              <w:rPr>
                <w:rFonts w:ascii="Verdana" w:hAnsi="Verdana"/>
                <w:b/>
              </w:rPr>
            </w:pPr>
            <w:r>
              <w:rPr>
                <w:rFonts w:ascii="Verdana" w:hAnsi="Verdana"/>
                <w:b/>
              </w:rPr>
              <w:t>Enhanced scope SMCR firms</w:t>
            </w:r>
          </w:p>
        </w:tc>
        <w:tc>
          <w:tcPr>
            <w:tcW w:w="1559" w:type="dxa"/>
            <w:vMerge w:val="restart"/>
            <w:shd w:val="clear" w:color="auto" w:fill="D9D9D9" w:themeFill="background1" w:themeFillShade="D9"/>
          </w:tcPr>
          <w:p w14:paraId="5746F29E" w14:textId="07E89E5A" w:rsidR="00936BF5" w:rsidRDefault="00936BF5" w:rsidP="00936BF5">
            <w:pPr>
              <w:pStyle w:val="Question"/>
              <w:ind w:hanging="245"/>
              <w:rPr>
                <w:rFonts w:ascii="Verdana" w:hAnsi="Verdana"/>
                <w:b/>
              </w:rPr>
            </w:pPr>
            <w:r>
              <w:rPr>
                <w:rFonts w:ascii="Verdana" w:hAnsi="Verdana"/>
                <w:b/>
              </w:rPr>
              <w:t xml:space="preserve">    Effective Date</w:t>
            </w:r>
          </w:p>
        </w:tc>
      </w:tr>
      <w:tr w:rsidR="00936BF5" w14:paraId="3C1C451D" w14:textId="676D6C17" w:rsidTr="00924F13">
        <w:tc>
          <w:tcPr>
            <w:tcW w:w="1134" w:type="dxa"/>
            <w:vMerge/>
            <w:shd w:val="clear" w:color="auto" w:fill="BFBFBF" w:themeFill="background1" w:themeFillShade="BF"/>
          </w:tcPr>
          <w:p w14:paraId="6DBFE21C" w14:textId="77777777" w:rsidR="00936BF5" w:rsidRPr="00ED33C2" w:rsidRDefault="00936BF5" w:rsidP="00A81C97">
            <w:pPr>
              <w:pStyle w:val="Question"/>
              <w:tabs>
                <w:tab w:val="clear" w:pos="284"/>
              </w:tabs>
              <w:ind w:right="274" w:firstLine="0"/>
              <w:rPr>
                <w:rFonts w:ascii="Verdana" w:hAnsi="Verdana"/>
              </w:rPr>
            </w:pPr>
          </w:p>
        </w:tc>
        <w:tc>
          <w:tcPr>
            <w:tcW w:w="1702" w:type="dxa"/>
            <w:vMerge/>
            <w:shd w:val="clear" w:color="auto" w:fill="BFBFBF" w:themeFill="background1" w:themeFillShade="BF"/>
          </w:tcPr>
          <w:p w14:paraId="7552319F" w14:textId="77777777" w:rsidR="00936BF5" w:rsidRPr="009143E0" w:rsidRDefault="00936BF5" w:rsidP="00A81C97">
            <w:pPr>
              <w:pStyle w:val="Question"/>
              <w:ind w:right="-104" w:firstLine="0"/>
              <w:rPr>
                <w:rFonts w:ascii="Verdana" w:hAnsi="Verdana"/>
              </w:rPr>
            </w:pPr>
          </w:p>
        </w:tc>
        <w:tc>
          <w:tcPr>
            <w:tcW w:w="1162" w:type="dxa"/>
            <w:shd w:val="clear" w:color="auto" w:fill="D9D9D9" w:themeFill="background1" w:themeFillShade="D9"/>
          </w:tcPr>
          <w:p w14:paraId="6D469EDD" w14:textId="77777777" w:rsidR="00936BF5" w:rsidRDefault="00936BF5" w:rsidP="00A81C97">
            <w:pPr>
              <w:pStyle w:val="Question"/>
              <w:ind w:right="168" w:firstLine="0"/>
              <w:rPr>
                <w:rFonts w:ascii="Verdana" w:hAnsi="Verdana"/>
                <w:b/>
              </w:rPr>
            </w:pPr>
            <w:r>
              <w:rPr>
                <w:rFonts w:ascii="Verdana" w:hAnsi="Verdana"/>
                <w:b/>
              </w:rPr>
              <w:t>Limited scope SMCR firms</w:t>
            </w:r>
          </w:p>
        </w:tc>
        <w:tc>
          <w:tcPr>
            <w:tcW w:w="1162" w:type="dxa"/>
            <w:shd w:val="clear" w:color="auto" w:fill="D9D9D9" w:themeFill="background1" w:themeFillShade="D9"/>
          </w:tcPr>
          <w:p w14:paraId="49497919" w14:textId="77777777" w:rsidR="00936BF5" w:rsidRPr="00F35027" w:rsidRDefault="00936BF5" w:rsidP="00A81C97">
            <w:pPr>
              <w:pStyle w:val="Question"/>
              <w:ind w:right="317" w:firstLine="0"/>
              <w:rPr>
                <w:rFonts w:ascii="Verdana" w:hAnsi="Verdana"/>
                <w:b/>
                <w:bCs/>
              </w:rPr>
            </w:pPr>
            <w:r w:rsidRPr="00F35027">
              <w:rPr>
                <w:rFonts w:ascii="Verdana" w:hAnsi="Verdana"/>
                <w:b/>
                <w:bCs/>
              </w:rPr>
              <w:t>UK core SMCR firms</w:t>
            </w:r>
          </w:p>
        </w:tc>
        <w:tc>
          <w:tcPr>
            <w:tcW w:w="1163" w:type="dxa"/>
            <w:shd w:val="clear" w:color="auto" w:fill="D9D9D9" w:themeFill="background1" w:themeFillShade="D9"/>
          </w:tcPr>
          <w:p w14:paraId="76587EE5" w14:textId="5014B9A5" w:rsidR="00936BF5" w:rsidRDefault="00A156ED" w:rsidP="00A81C97">
            <w:pPr>
              <w:pStyle w:val="Question"/>
              <w:ind w:right="0" w:firstLine="0"/>
              <w:rPr>
                <w:rFonts w:ascii="Verdana" w:hAnsi="Verdana"/>
                <w:b/>
              </w:rPr>
            </w:pPr>
            <w:r>
              <w:rPr>
                <w:rFonts w:ascii="Verdana" w:hAnsi="Verdana"/>
                <w:b/>
              </w:rPr>
              <w:t xml:space="preserve">Third country </w:t>
            </w:r>
            <w:r w:rsidR="00936BF5">
              <w:rPr>
                <w:rFonts w:ascii="Verdana" w:hAnsi="Verdana"/>
                <w:b/>
              </w:rPr>
              <w:t>core SMRC firms</w:t>
            </w:r>
          </w:p>
        </w:tc>
        <w:tc>
          <w:tcPr>
            <w:tcW w:w="1162" w:type="dxa"/>
            <w:shd w:val="clear" w:color="auto" w:fill="D9D9D9" w:themeFill="background1" w:themeFillShade="D9"/>
          </w:tcPr>
          <w:p w14:paraId="22B794D1" w14:textId="4E272BE1" w:rsidR="00936BF5" w:rsidRDefault="00282B56" w:rsidP="00A81C97">
            <w:pPr>
              <w:pStyle w:val="Question"/>
              <w:ind w:right="0" w:firstLine="0"/>
              <w:rPr>
                <w:rFonts w:ascii="Verdana" w:hAnsi="Verdana"/>
                <w:b/>
              </w:rPr>
            </w:pPr>
            <w:r>
              <w:rPr>
                <w:rFonts w:ascii="Verdana" w:hAnsi="Verdana"/>
                <w:b/>
              </w:rPr>
              <w:t>Overseas core SMCR</w:t>
            </w:r>
          </w:p>
        </w:tc>
        <w:tc>
          <w:tcPr>
            <w:tcW w:w="1163" w:type="dxa"/>
            <w:vMerge/>
            <w:shd w:val="clear" w:color="auto" w:fill="BFBFBF" w:themeFill="background1" w:themeFillShade="BF"/>
          </w:tcPr>
          <w:p w14:paraId="77D4DC81" w14:textId="77777777" w:rsidR="00936BF5" w:rsidRDefault="00936BF5" w:rsidP="00A81C97">
            <w:pPr>
              <w:pStyle w:val="Question"/>
              <w:ind w:firstLine="0"/>
              <w:rPr>
                <w:rFonts w:ascii="Verdana" w:hAnsi="Verdana"/>
                <w:b/>
              </w:rPr>
            </w:pPr>
          </w:p>
        </w:tc>
        <w:tc>
          <w:tcPr>
            <w:tcW w:w="1559" w:type="dxa"/>
            <w:vMerge/>
            <w:shd w:val="clear" w:color="auto" w:fill="BFBFBF" w:themeFill="background1" w:themeFillShade="BF"/>
          </w:tcPr>
          <w:p w14:paraId="6BD88B44" w14:textId="5E90C611" w:rsidR="00936BF5" w:rsidRDefault="00936BF5" w:rsidP="009319CE">
            <w:pPr>
              <w:pStyle w:val="Question"/>
              <w:tabs>
                <w:tab w:val="left" w:pos="605"/>
              </w:tabs>
              <w:ind w:firstLine="0"/>
              <w:rPr>
                <w:rFonts w:ascii="Verdana" w:hAnsi="Verdana"/>
                <w:b/>
              </w:rPr>
            </w:pPr>
          </w:p>
        </w:tc>
      </w:tr>
      <w:tr w:rsidR="00924F13" w14:paraId="1238FCCE" w14:textId="3C40ACD6" w:rsidTr="00924F13">
        <w:tc>
          <w:tcPr>
            <w:tcW w:w="1134" w:type="dxa"/>
          </w:tcPr>
          <w:p w14:paraId="239433F1"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 xml:space="preserve">SMF 1 </w:t>
            </w:r>
          </w:p>
        </w:tc>
        <w:tc>
          <w:tcPr>
            <w:tcW w:w="1702" w:type="dxa"/>
          </w:tcPr>
          <w:p w14:paraId="07996631" w14:textId="77777777" w:rsidR="00924F13" w:rsidRDefault="00924F13" w:rsidP="00A81C97">
            <w:pPr>
              <w:pStyle w:val="Question"/>
              <w:ind w:right="-104" w:firstLine="0"/>
              <w:rPr>
                <w:rFonts w:ascii="Verdana" w:hAnsi="Verdana"/>
                <w:b/>
              </w:rPr>
            </w:pPr>
            <w:r w:rsidRPr="009143E0">
              <w:rPr>
                <w:rFonts w:ascii="Verdana" w:hAnsi="Verdana"/>
              </w:rPr>
              <w:t>Chief Executive</w:t>
            </w:r>
          </w:p>
        </w:tc>
        <w:tc>
          <w:tcPr>
            <w:tcW w:w="1162" w:type="dxa"/>
          </w:tcPr>
          <w:p w14:paraId="22F21DC6" w14:textId="297FBFBF"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D6D02B5"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6F67E587" w14:textId="77777777" w:rsidR="00924F13" w:rsidRDefault="00924F13" w:rsidP="00A81C97">
            <w:pPr>
              <w:pStyle w:val="Question"/>
              <w:ind w:firstLine="0"/>
              <w:rPr>
                <w:rFonts w:ascii="Verdana" w:hAnsi="Verdana"/>
                <w:b/>
              </w:rPr>
            </w:pPr>
          </w:p>
        </w:tc>
        <w:tc>
          <w:tcPr>
            <w:tcW w:w="1162" w:type="dxa"/>
          </w:tcPr>
          <w:p w14:paraId="1A0DA210" w14:textId="267847D1" w:rsidR="00924F13" w:rsidRDefault="00924F13" w:rsidP="00A81C97">
            <w:pPr>
              <w:pStyle w:val="Question"/>
              <w:ind w:firstLine="0"/>
              <w:rPr>
                <w:rFonts w:ascii="Verdana" w:hAnsi="Verdana"/>
                <w:b/>
              </w:rPr>
            </w:pPr>
          </w:p>
        </w:tc>
        <w:tc>
          <w:tcPr>
            <w:tcW w:w="1163" w:type="dxa"/>
          </w:tcPr>
          <w:p w14:paraId="180EFE28"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18336569" w14:textId="5321BC7E" w:rsidR="00924F13" w:rsidRPr="00ED33C2" w:rsidRDefault="00D208EB"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208EB" w14:paraId="04105EA7" w14:textId="744493A1" w:rsidTr="00924F13">
        <w:tc>
          <w:tcPr>
            <w:tcW w:w="1134" w:type="dxa"/>
          </w:tcPr>
          <w:p w14:paraId="2F472E1F" w14:textId="77777777" w:rsidR="00D208EB" w:rsidRDefault="00D208EB" w:rsidP="00D208EB">
            <w:pPr>
              <w:pStyle w:val="Question"/>
              <w:tabs>
                <w:tab w:val="clear" w:pos="284"/>
              </w:tabs>
              <w:ind w:right="274" w:firstLine="0"/>
              <w:rPr>
                <w:rFonts w:ascii="Verdana" w:hAnsi="Verdana"/>
                <w:b/>
              </w:rPr>
            </w:pPr>
            <w:r w:rsidRPr="00ED33C2">
              <w:rPr>
                <w:rFonts w:ascii="Verdana" w:hAnsi="Verdana"/>
              </w:rPr>
              <w:t>SMF</w:t>
            </w:r>
            <w:r>
              <w:rPr>
                <w:rFonts w:ascii="Verdana" w:hAnsi="Verdana"/>
              </w:rPr>
              <w:t xml:space="preserve"> </w:t>
            </w:r>
            <w:r w:rsidRPr="00ED33C2">
              <w:rPr>
                <w:rFonts w:ascii="Verdana" w:hAnsi="Verdana"/>
              </w:rPr>
              <w:t>2</w:t>
            </w:r>
          </w:p>
        </w:tc>
        <w:tc>
          <w:tcPr>
            <w:tcW w:w="1702" w:type="dxa"/>
          </w:tcPr>
          <w:p w14:paraId="58C13972" w14:textId="77777777" w:rsidR="00D208EB" w:rsidRDefault="00D208EB" w:rsidP="00D208EB">
            <w:pPr>
              <w:pStyle w:val="Question"/>
              <w:ind w:right="-104" w:firstLine="0"/>
              <w:rPr>
                <w:rFonts w:ascii="Verdana" w:hAnsi="Verdana"/>
                <w:b/>
              </w:rPr>
            </w:pPr>
            <w:r w:rsidRPr="009143E0">
              <w:rPr>
                <w:rFonts w:ascii="Verdana" w:hAnsi="Verdana"/>
                <w:bCs/>
              </w:rPr>
              <w:t>Chief Finance</w:t>
            </w:r>
          </w:p>
        </w:tc>
        <w:tc>
          <w:tcPr>
            <w:tcW w:w="1162" w:type="dxa"/>
          </w:tcPr>
          <w:p w14:paraId="07C5B09F" w14:textId="77777777" w:rsidR="00D208EB" w:rsidRDefault="00D208EB" w:rsidP="00D208EB">
            <w:pPr>
              <w:pStyle w:val="Question"/>
              <w:ind w:firstLine="0"/>
              <w:rPr>
                <w:rFonts w:ascii="Verdana" w:hAnsi="Verdana"/>
                <w:b/>
              </w:rPr>
            </w:pPr>
          </w:p>
        </w:tc>
        <w:tc>
          <w:tcPr>
            <w:tcW w:w="1162" w:type="dxa"/>
          </w:tcPr>
          <w:p w14:paraId="46156DF2" w14:textId="77777777" w:rsidR="00D208EB" w:rsidRDefault="00D208EB" w:rsidP="00D208EB">
            <w:pPr>
              <w:pStyle w:val="Question"/>
              <w:ind w:firstLine="0"/>
              <w:rPr>
                <w:rFonts w:ascii="Verdana" w:hAnsi="Verdana"/>
                <w:b/>
              </w:rPr>
            </w:pPr>
          </w:p>
        </w:tc>
        <w:tc>
          <w:tcPr>
            <w:tcW w:w="1163" w:type="dxa"/>
          </w:tcPr>
          <w:p w14:paraId="0E7F01CB" w14:textId="77777777" w:rsidR="00D208EB" w:rsidRDefault="00D208EB" w:rsidP="00D208EB">
            <w:pPr>
              <w:pStyle w:val="Question"/>
              <w:ind w:firstLine="0"/>
              <w:rPr>
                <w:rFonts w:ascii="Verdana" w:hAnsi="Verdana"/>
                <w:b/>
              </w:rPr>
            </w:pPr>
          </w:p>
        </w:tc>
        <w:tc>
          <w:tcPr>
            <w:tcW w:w="1162" w:type="dxa"/>
          </w:tcPr>
          <w:p w14:paraId="3F27C0DE" w14:textId="58FA1EDE" w:rsidR="00D208EB" w:rsidRDefault="00D208EB" w:rsidP="00D208EB">
            <w:pPr>
              <w:pStyle w:val="Question"/>
              <w:ind w:firstLine="0"/>
              <w:rPr>
                <w:rFonts w:ascii="Verdana" w:hAnsi="Verdana"/>
                <w:b/>
              </w:rPr>
            </w:pPr>
          </w:p>
        </w:tc>
        <w:tc>
          <w:tcPr>
            <w:tcW w:w="1163" w:type="dxa"/>
          </w:tcPr>
          <w:p w14:paraId="731EEA53"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05E06CB8" w14:textId="30030F8F" w:rsidR="00D208EB" w:rsidRPr="00ED33C2" w:rsidRDefault="00D208EB" w:rsidP="00D208EB">
            <w:pPr>
              <w:pStyle w:val="Question"/>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5A7D2B58" w14:textId="4B6ACAF4" w:rsidTr="00924F13">
        <w:tc>
          <w:tcPr>
            <w:tcW w:w="1134" w:type="dxa"/>
          </w:tcPr>
          <w:p w14:paraId="030BE0BF"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3</w:t>
            </w:r>
          </w:p>
        </w:tc>
        <w:tc>
          <w:tcPr>
            <w:tcW w:w="1702" w:type="dxa"/>
          </w:tcPr>
          <w:p w14:paraId="79B9BC13" w14:textId="77777777" w:rsidR="00D208EB" w:rsidRPr="00BF2943" w:rsidRDefault="00D208EB" w:rsidP="00D208EB">
            <w:pPr>
              <w:pStyle w:val="Question"/>
              <w:ind w:right="-104" w:firstLine="0"/>
              <w:rPr>
                <w:rFonts w:ascii="Verdana" w:hAnsi="Verdana"/>
              </w:rPr>
            </w:pPr>
            <w:r w:rsidRPr="00BF2943">
              <w:rPr>
                <w:rFonts w:ascii="Verdana" w:hAnsi="Verdana"/>
              </w:rPr>
              <w:t>Executive Director</w:t>
            </w:r>
          </w:p>
        </w:tc>
        <w:tc>
          <w:tcPr>
            <w:tcW w:w="1162" w:type="dxa"/>
          </w:tcPr>
          <w:p w14:paraId="65712A0D" w14:textId="24EBBABC"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41671CF3"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856FA77" w14:textId="77777777" w:rsidR="00D208EB" w:rsidRPr="00ED33C2" w:rsidRDefault="00D208EB" w:rsidP="00D208EB">
            <w:pPr>
              <w:pStyle w:val="Question"/>
              <w:ind w:firstLine="0"/>
              <w:rPr>
                <w:rFonts w:ascii="Verdana" w:hAnsi="Verdana"/>
              </w:rPr>
            </w:pPr>
          </w:p>
        </w:tc>
        <w:tc>
          <w:tcPr>
            <w:tcW w:w="1162" w:type="dxa"/>
          </w:tcPr>
          <w:p w14:paraId="2BCE6328" w14:textId="7275B2BD"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7BEB6F2" w14:textId="77777777" w:rsidR="00D208EB" w:rsidRDefault="00D208EB" w:rsidP="00D208EB">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F8C091" w14:textId="0078BBC4"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7EBDB513" w14:textId="3DC481C3" w:rsidTr="00924F13">
        <w:tc>
          <w:tcPr>
            <w:tcW w:w="1134" w:type="dxa"/>
          </w:tcPr>
          <w:p w14:paraId="0EF4A91C"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4</w:t>
            </w:r>
          </w:p>
        </w:tc>
        <w:tc>
          <w:tcPr>
            <w:tcW w:w="1702" w:type="dxa"/>
          </w:tcPr>
          <w:p w14:paraId="5B085E5A" w14:textId="7F6DC7BD" w:rsidR="00D208EB" w:rsidRPr="00BF2943" w:rsidRDefault="00D208EB" w:rsidP="00D208EB">
            <w:pPr>
              <w:pStyle w:val="Question"/>
              <w:ind w:right="-104" w:firstLine="0"/>
              <w:rPr>
                <w:rFonts w:ascii="Verdana" w:hAnsi="Verdana"/>
              </w:rPr>
            </w:pPr>
            <w:r w:rsidRPr="00BF2943">
              <w:rPr>
                <w:rFonts w:ascii="Verdana" w:hAnsi="Verdana"/>
              </w:rPr>
              <w:t>Chief Risk</w:t>
            </w:r>
            <w:r>
              <w:rPr>
                <w:rFonts w:ascii="Verdana" w:hAnsi="Verdana"/>
              </w:rPr>
              <w:t xml:space="preserve"> </w:t>
            </w:r>
          </w:p>
        </w:tc>
        <w:tc>
          <w:tcPr>
            <w:tcW w:w="1162" w:type="dxa"/>
          </w:tcPr>
          <w:p w14:paraId="6B1891F6" w14:textId="77777777" w:rsidR="00D208EB" w:rsidRDefault="00D208EB" w:rsidP="00D208EB">
            <w:pPr>
              <w:pStyle w:val="Question"/>
              <w:ind w:firstLine="0"/>
              <w:rPr>
                <w:rFonts w:ascii="Verdana" w:hAnsi="Verdana"/>
                <w:b/>
              </w:rPr>
            </w:pPr>
          </w:p>
        </w:tc>
        <w:tc>
          <w:tcPr>
            <w:tcW w:w="1162" w:type="dxa"/>
          </w:tcPr>
          <w:p w14:paraId="28A48075" w14:textId="77777777" w:rsidR="00D208EB" w:rsidRPr="00ED33C2" w:rsidRDefault="00D208EB" w:rsidP="00D208EB">
            <w:pPr>
              <w:pStyle w:val="Question"/>
              <w:ind w:firstLine="0"/>
              <w:rPr>
                <w:rFonts w:ascii="Verdana" w:hAnsi="Verdana"/>
              </w:rPr>
            </w:pPr>
          </w:p>
        </w:tc>
        <w:tc>
          <w:tcPr>
            <w:tcW w:w="1163" w:type="dxa"/>
          </w:tcPr>
          <w:p w14:paraId="00670E99" w14:textId="77777777" w:rsidR="00D208EB" w:rsidRPr="00ED33C2" w:rsidRDefault="00D208EB" w:rsidP="00D208EB">
            <w:pPr>
              <w:pStyle w:val="Question"/>
              <w:ind w:firstLine="0"/>
              <w:rPr>
                <w:rFonts w:ascii="Verdana" w:hAnsi="Verdana"/>
              </w:rPr>
            </w:pPr>
          </w:p>
        </w:tc>
        <w:tc>
          <w:tcPr>
            <w:tcW w:w="1162" w:type="dxa"/>
          </w:tcPr>
          <w:p w14:paraId="49E0C62B" w14:textId="60503751" w:rsidR="00D208EB" w:rsidRPr="00ED33C2" w:rsidRDefault="00D208EB" w:rsidP="00D208EB">
            <w:pPr>
              <w:pStyle w:val="Question"/>
              <w:ind w:firstLine="0"/>
              <w:rPr>
                <w:rFonts w:ascii="Verdana" w:hAnsi="Verdana"/>
              </w:rPr>
            </w:pPr>
          </w:p>
        </w:tc>
        <w:tc>
          <w:tcPr>
            <w:tcW w:w="1163" w:type="dxa"/>
          </w:tcPr>
          <w:p w14:paraId="4F1F4C44"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6B2F885" w14:textId="32C80760"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3044C6E4" w14:textId="6C82D1EC" w:rsidTr="00924F13">
        <w:tc>
          <w:tcPr>
            <w:tcW w:w="1134" w:type="dxa"/>
          </w:tcPr>
          <w:p w14:paraId="4ED89B14"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5</w:t>
            </w:r>
          </w:p>
        </w:tc>
        <w:tc>
          <w:tcPr>
            <w:tcW w:w="1702" w:type="dxa"/>
          </w:tcPr>
          <w:p w14:paraId="66C22DCC" w14:textId="77777777" w:rsidR="00D208EB" w:rsidRPr="00BF2943" w:rsidRDefault="00D208EB" w:rsidP="00D208EB">
            <w:pPr>
              <w:pStyle w:val="Question"/>
              <w:ind w:right="-104" w:firstLine="0"/>
              <w:rPr>
                <w:rFonts w:ascii="Verdana" w:hAnsi="Verdana"/>
              </w:rPr>
            </w:pPr>
            <w:r w:rsidRPr="00BF2943">
              <w:rPr>
                <w:rFonts w:ascii="Verdana" w:hAnsi="Verdana"/>
              </w:rPr>
              <w:t>Head of Internal Audit</w:t>
            </w:r>
          </w:p>
        </w:tc>
        <w:tc>
          <w:tcPr>
            <w:tcW w:w="1162" w:type="dxa"/>
          </w:tcPr>
          <w:p w14:paraId="4263DBA7" w14:textId="77777777" w:rsidR="00D208EB" w:rsidRDefault="00D208EB" w:rsidP="00D208EB">
            <w:pPr>
              <w:pStyle w:val="Question"/>
              <w:ind w:firstLine="0"/>
              <w:rPr>
                <w:rFonts w:ascii="Verdana" w:hAnsi="Verdana"/>
                <w:b/>
              </w:rPr>
            </w:pPr>
          </w:p>
        </w:tc>
        <w:tc>
          <w:tcPr>
            <w:tcW w:w="1162" w:type="dxa"/>
          </w:tcPr>
          <w:p w14:paraId="0BEE68C4" w14:textId="77777777" w:rsidR="00D208EB" w:rsidRPr="00ED33C2" w:rsidRDefault="00D208EB" w:rsidP="00D208EB">
            <w:pPr>
              <w:pStyle w:val="Question"/>
              <w:ind w:firstLine="0"/>
              <w:rPr>
                <w:rFonts w:ascii="Verdana" w:hAnsi="Verdana"/>
              </w:rPr>
            </w:pPr>
          </w:p>
        </w:tc>
        <w:tc>
          <w:tcPr>
            <w:tcW w:w="1163" w:type="dxa"/>
          </w:tcPr>
          <w:p w14:paraId="262A995F" w14:textId="77777777" w:rsidR="00D208EB" w:rsidRPr="00ED33C2" w:rsidRDefault="00D208EB" w:rsidP="00D208EB">
            <w:pPr>
              <w:pStyle w:val="Question"/>
              <w:ind w:firstLine="0"/>
              <w:rPr>
                <w:rFonts w:ascii="Verdana" w:hAnsi="Verdana"/>
              </w:rPr>
            </w:pPr>
          </w:p>
        </w:tc>
        <w:tc>
          <w:tcPr>
            <w:tcW w:w="1162" w:type="dxa"/>
          </w:tcPr>
          <w:p w14:paraId="5435EB89" w14:textId="71069FBA" w:rsidR="00D208EB" w:rsidRPr="00ED33C2" w:rsidRDefault="00D208EB" w:rsidP="00D208EB">
            <w:pPr>
              <w:pStyle w:val="Question"/>
              <w:ind w:firstLine="0"/>
              <w:rPr>
                <w:rFonts w:ascii="Verdana" w:hAnsi="Verdana"/>
              </w:rPr>
            </w:pPr>
          </w:p>
        </w:tc>
        <w:tc>
          <w:tcPr>
            <w:tcW w:w="1163" w:type="dxa"/>
          </w:tcPr>
          <w:p w14:paraId="3399D9C9"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1BC4371" w14:textId="3ECFB80E"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706A229A" w14:textId="51B027C6" w:rsidTr="00924F13">
        <w:tc>
          <w:tcPr>
            <w:tcW w:w="1134" w:type="dxa"/>
          </w:tcPr>
          <w:p w14:paraId="598EEE9F"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7</w:t>
            </w:r>
          </w:p>
        </w:tc>
        <w:tc>
          <w:tcPr>
            <w:tcW w:w="1702" w:type="dxa"/>
          </w:tcPr>
          <w:p w14:paraId="5B6522C6" w14:textId="77777777" w:rsidR="00D208EB" w:rsidRPr="00BF2943" w:rsidRDefault="00D208EB" w:rsidP="00D208EB">
            <w:pPr>
              <w:pStyle w:val="Question"/>
              <w:ind w:right="-104" w:firstLine="0"/>
              <w:rPr>
                <w:rFonts w:ascii="Verdana" w:hAnsi="Verdana"/>
              </w:rPr>
            </w:pPr>
            <w:r w:rsidRPr="00BF2943">
              <w:rPr>
                <w:rFonts w:ascii="Verdana" w:hAnsi="Verdana"/>
              </w:rPr>
              <w:t xml:space="preserve">Group Entity Senior Manager </w:t>
            </w:r>
          </w:p>
        </w:tc>
        <w:tc>
          <w:tcPr>
            <w:tcW w:w="1162" w:type="dxa"/>
          </w:tcPr>
          <w:p w14:paraId="51F3FE0A" w14:textId="77777777" w:rsidR="00D208EB" w:rsidRDefault="00D208EB" w:rsidP="00D208EB">
            <w:pPr>
              <w:pStyle w:val="Question"/>
              <w:ind w:firstLine="0"/>
              <w:rPr>
                <w:rFonts w:ascii="Verdana" w:hAnsi="Verdana"/>
                <w:b/>
              </w:rPr>
            </w:pPr>
          </w:p>
        </w:tc>
        <w:tc>
          <w:tcPr>
            <w:tcW w:w="1162" w:type="dxa"/>
          </w:tcPr>
          <w:p w14:paraId="1865A5FE" w14:textId="77777777" w:rsidR="00D208EB" w:rsidRPr="00ED33C2" w:rsidRDefault="00D208EB" w:rsidP="00D208EB">
            <w:pPr>
              <w:pStyle w:val="Question"/>
              <w:ind w:firstLine="0"/>
              <w:rPr>
                <w:rFonts w:ascii="Verdana" w:hAnsi="Verdana"/>
              </w:rPr>
            </w:pPr>
          </w:p>
        </w:tc>
        <w:tc>
          <w:tcPr>
            <w:tcW w:w="1163" w:type="dxa"/>
          </w:tcPr>
          <w:p w14:paraId="3E2D6FA4" w14:textId="77777777" w:rsidR="00D208EB" w:rsidRPr="00ED33C2" w:rsidRDefault="00D208EB" w:rsidP="00D208EB">
            <w:pPr>
              <w:pStyle w:val="Question"/>
              <w:ind w:firstLine="0"/>
              <w:rPr>
                <w:rFonts w:ascii="Verdana" w:hAnsi="Verdana"/>
              </w:rPr>
            </w:pPr>
          </w:p>
        </w:tc>
        <w:tc>
          <w:tcPr>
            <w:tcW w:w="1162" w:type="dxa"/>
          </w:tcPr>
          <w:p w14:paraId="0E9DCB62" w14:textId="2E98FCF8" w:rsidR="00D208EB" w:rsidRPr="00ED33C2" w:rsidRDefault="00D208EB" w:rsidP="00D208EB">
            <w:pPr>
              <w:pStyle w:val="Question"/>
              <w:ind w:firstLine="0"/>
              <w:rPr>
                <w:rFonts w:ascii="Verdana" w:hAnsi="Verdana"/>
              </w:rPr>
            </w:pPr>
          </w:p>
        </w:tc>
        <w:tc>
          <w:tcPr>
            <w:tcW w:w="1163" w:type="dxa"/>
          </w:tcPr>
          <w:p w14:paraId="5690145D"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6DF2A5D4" w14:textId="41D4CFAF"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924F13" w14:paraId="66C953D0" w14:textId="22DDD9D9" w:rsidTr="00924F13">
        <w:tc>
          <w:tcPr>
            <w:tcW w:w="1134" w:type="dxa"/>
          </w:tcPr>
          <w:p w14:paraId="32BE6096"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9</w:t>
            </w:r>
          </w:p>
        </w:tc>
        <w:tc>
          <w:tcPr>
            <w:tcW w:w="1702" w:type="dxa"/>
          </w:tcPr>
          <w:p w14:paraId="4C8C3109" w14:textId="77777777" w:rsidR="00924F13" w:rsidRPr="00BF2943" w:rsidRDefault="00924F13" w:rsidP="00A81C97">
            <w:pPr>
              <w:pStyle w:val="Question"/>
              <w:ind w:right="-104" w:firstLine="0"/>
              <w:rPr>
                <w:rFonts w:ascii="Verdana" w:hAnsi="Verdana"/>
              </w:rPr>
            </w:pPr>
            <w:r w:rsidRPr="00BF2943">
              <w:rPr>
                <w:rFonts w:ascii="Verdana" w:hAnsi="Verdana"/>
              </w:rPr>
              <w:t>Chair of the Governing body</w:t>
            </w:r>
          </w:p>
        </w:tc>
        <w:tc>
          <w:tcPr>
            <w:tcW w:w="1162" w:type="dxa"/>
          </w:tcPr>
          <w:p w14:paraId="3941F83E" w14:textId="4C6213C7" w:rsidR="00924F13" w:rsidRDefault="003D7FD0"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2DD316D" w14:textId="77777777" w:rsidR="00924F13" w:rsidRPr="00ED33C2" w:rsidRDefault="00924F13" w:rsidP="00A81C97">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5446BABD" w14:textId="77777777" w:rsidR="00924F13" w:rsidRPr="00ED33C2" w:rsidRDefault="00924F13" w:rsidP="00A81C97">
            <w:pPr>
              <w:pStyle w:val="Question"/>
              <w:ind w:firstLine="0"/>
              <w:rPr>
                <w:rFonts w:ascii="Verdana" w:hAnsi="Verdana"/>
              </w:rPr>
            </w:pPr>
          </w:p>
        </w:tc>
        <w:tc>
          <w:tcPr>
            <w:tcW w:w="1162" w:type="dxa"/>
          </w:tcPr>
          <w:p w14:paraId="6ABDE056" w14:textId="06F73206" w:rsidR="00924F13" w:rsidRPr="00ED33C2" w:rsidRDefault="00924F13" w:rsidP="00A81C97">
            <w:pPr>
              <w:pStyle w:val="Question"/>
              <w:ind w:firstLine="0"/>
              <w:rPr>
                <w:rFonts w:ascii="Verdana" w:hAnsi="Verdana"/>
              </w:rPr>
            </w:pPr>
          </w:p>
        </w:tc>
        <w:tc>
          <w:tcPr>
            <w:tcW w:w="1163" w:type="dxa"/>
          </w:tcPr>
          <w:p w14:paraId="115436DC"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3FB0EA8" w14:textId="724B6EE5" w:rsidR="00924F13" w:rsidRPr="00ED33C2" w:rsidRDefault="00D208EB"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208EB" w14:paraId="309C9116" w14:textId="63F4D9CB" w:rsidTr="00924F13">
        <w:tc>
          <w:tcPr>
            <w:tcW w:w="1134" w:type="dxa"/>
          </w:tcPr>
          <w:p w14:paraId="54A12DC0" w14:textId="77777777" w:rsidR="00D208EB" w:rsidRPr="00BF2943" w:rsidRDefault="00D208EB" w:rsidP="00D208EB">
            <w:pPr>
              <w:pStyle w:val="Question"/>
              <w:tabs>
                <w:tab w:val="clear" w:pos="284"/>
              </w:tabs>
              <w:ind w:right="29" w:firstLine="0"/>
              <w:rPr>
                <w:rFonts w:ascii="Verdana" w:hAnsi="Verdana"/>
              </w:rPr>
            </w:pPr>
            <w:r w:rsidRPr="00BF2943">
              <w:rPr>
                <w:rFonts w:ascii="Verdana" w:hAnsi="Verdana"/>
              </w:rPr>
              <w:t>SMF 10</w:t>
            </w:r>
          </w:p>
        </w:tc>
        <w:tc>
          <w:tcPr>
            <w:tcW w:w="1702" w:type="dxa"/>
          </w:tcPr>
          <w:p w14:paraId="4664FAC3" w14:textId="77777777" w:rsidR="00D208EB" w:rsidRPr="00BF2943" w:rsidRDefault="00D208EB" w:rsidP="00D208EB">
            <w:pPr>
              <w:pStyle w:val="Question"/>
              <w:ind w:right="-104" w:firstLine="0"/>
              <w:rPr>
                <w:rFonts w:ascii="Verdana" w:hAnsi="Verdana"/>
              </w:rPr>
            </w:pPr>
            <w:r w:rsidRPr="00BF2943">
              <w:rPr>
                <w:rFonts w:ascii="Verdana" w:hAnsi="Verdana"/>
              </w:rPr>
              <w:t>Chair of the Risk Committee</w:t>
            </w:r>
          </w:p>
        </w:tc>
        <w:tc>
          <w:tcPr>
            <w:tcW w:w="1162" w:type="dxa"/>
          </w:tcPr>
          <w:p w14:paraId="2AF4E6C7" w14:textId="77777777" w:rsidR="00D208EB" w:rsidRDefault="00D208EB" w:rsidP="00D208EB">
            <w:pPr>
              <w:pStyle w:val="Question"/>
              <w:ind w:firstLine="0"/>
              <w:rPr>
                <w:rFonts w:ascii="Verdana" w:hAnsi="Verdana"/>
                <w:b/>
              </w:rPr>
            </w:pPr>
          </w:p>
        </w:tc>
        <w:tc>
          <w:tcPr>
            <w:tcW w:w="1162" w:type="dxa"/>
          </w:tcPr>
          <w:p w14:paraId="10463544" w14:textId="360077ED" w:rsidR="00D208EB" w:rsidRPr="00ED33C2" w:rsidRDefault="00D208EB" w:rsidP="00D208EB">
            <w:pPr>
              <w:pStyle w:val="Question"/>
              <w:ind w:firstLine="0"/>
              <w:rPr>
                <w:rFonts w:ascii="Verdana" w:hAnsi="Verdana"/>
              </w:rPr>
            </w:pPr>
          </w:p>
        </w:tc>
        <w:tc>
          <w:tcPr>
            <w:tcW w:w="1163" w:type="dxa"/>
          </w:tcPr>
          <w:p w14:paraId="5B0E85F1" w14:textId="77777777" w:rsidR="00D208EB" w:rsidRPr="00ED33C2" w:rsidRDefault="00D208EB" w:rsidP="00D208EB">
            <w:pPr>
              <w:pStyle w:val="Question"/>
              <w:ind w:firstLine="0"/>
              <w:rPr>
                <w:rFonts w:ascii="Verdana" w:hAnsi="Verdana"/>
              </w:rPr>
            </w:pPr>
          </w:p>
        </w:tc>
        <w:tc>
          <w:tcPr>
            <w:tcW w:w="1162" w:type="dxa"/>
          </w:tcPr>
          <w:p w14:paraId="7076246D" w14:textId="5F6905C0" w:rsidR="00D208EB" w:rsidRPr="00ED33C2" w:rsidRDefault="00D208EB" w:rsidP="00D208EB">
            <w:pPr>
              <w:pStyle w:val="Question"/>
              <w:ind w:firstLine="0"/>
              <w:rPr>
                <w:rFonts w:ascii="Verdana" w:hAnsi="Verdana"/>
              </w:rPr>
            </w:pPr>
          </w:p>
        </w:tc>
        <w:tc>
          <w:tcPr>
            <w:tcW w:w="1163" w:type="dxa"/>
          </w:tcPr>
          <w:p w14:paraId="7F6068AC"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435419D6" w14:textId="147A27E1"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04767E90" w14:textId="2C3DCE81" w:rsidTr="00924F13">
        <w:tc>
          <w:tcPr>
            <w:tcW w:w="1134" w:type="dxa"/>
          </w:tcPr>
          <w:p w14:paraId="0176C38D"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11</w:t>
            </w:r>
          </w:p>
        </w:tc>
        <w:tc>
          <w:tcPr>
            <w:tcW w:w="1702" w:type="dxa"/>
          </w:tcPr>
          <w:p w14:paraId="4438A16F" w14:textId="77777777" w:rsidR="00D208EB" w:rsidRPr="009143E0" w:rsidRDefault="00D208EB" w:rsidP="00D208EB">
            <w:pPr>
              <w:pStyle w:val="Question"/>
              <w:ind w:right="-104" w:firstLine="0"/>
              <w:rPr>
                <w:rFonts w:ascii="Verdana" w:hAnsi="Verdana"/>
              </w:rPr>
            </w:pPr>
            <w:r w:rsidRPr="009143E0">
              <w:rPr>
                <w:rFonts w:ascii="Verdana" w:hAnsi="Verdana"/>
              </w:rPr>
              <w:t>Chair of the Audit Committee</w:t>
            </w:r>
          </w:p>
        </w:tc>
        <w:tc>
          <w:tcPr>
            <w:tcW w:w="1162" w:type="dxa"/>
          </w:tcPr>
          <w:p w14:paraId="4B95F56B" w14:textId="77777777" w:rsidR="00D208EB" w:rsidRDefault="00D208EB" w:rsidP="00D208EB">
            <w:pPr>
              <w:pStyle w:val="Question"/>
              <w:ind w:firstLine="0"/>
              <w:rPr>
                <w:rFonts w:ascii="Verdana" w:hAnsi="Verdana"/>
                <w:b/>
              </w:rPr>
            </w:pPr>
          </w:p>
        </w:tc>
        <w:tc>
          <w:tcPr>
            <w:tcW w:w="1162" w:type="dxa"/>
          </w:tcPr>
          <w:p w14:paraId="52F4E3DC" w14:textId="4B0581B5" w:rsidR="00D208EB" w:rsidRPr="00ED33C2" w:rsidRDefault="00D208EB" w:rsidP="00D208EB">
            <w:pPr>
              <w:pStyle w:val="Question"/>
              <w:ind w:firstLine="0"/>
              <w:rPr>
                <w:rFonts w:ascii="Verdana" w:hAnsi="Verdana"/>
              </w:rPr>
            </w:pPr>
            <w:r>
              <w:rPr>
                <w:rFonts w:ascii="Verdana" w:hAnsi="Verdana"/>
              </w:rPr>
              <w:tab/>
            </w:r>
          </w:p>
        </w:tc>
        <w:tc>
          <w:tcPr>
            <w:tcW w:w="1163" w:type="dxa"/>
          </w:tcPr>
          <w:p w14:paraId="2DDABF24" w14:textId="77777777" w:rsidR="00D208EB" w:rsidRPr="00ED33C2" w:rsidRDefault="00D208EB" w:rsidP="00D208EB">
            <w:pPr>
              <w:pStyle w:val="Question"/>
              <w:ind w:firstLine="0"/>
              <w:rPr>
                <w:rFonts w:ascii="Verdana" w:hAnsi="Verdana"/>
              </w:rPr>
            </w:pPr>
          </w:p>
        </w:tc>
        <w:tc>
          <w:tcPr>
            <w:tcW w:w="1162" w:type="dxa"/>
          </w:tcPr>
          <w:p w14:paraId="17D64E88" w14:textId="71D5B056" w:rsidR="00D208EB" w:rsidRPr="00ED33C2" w:rsidRDefault="00D208EB" w:rsidP="00D208EB">
            <w:pPr>
              <w:pStyle w:val="Question"/>
              <w:ind w:firstLine="0"/>
              <w:rPr>
                <w:rFonts w:ascii="Verdana" w:hAnsi="Verdana"/>
              </w:rPr>
            </w:pPr>
          </w:p>
        </w:tc>
        <w:tc>
          <w:tcPr>
            <w:tcW w:w="1163" w:type="dxa"/>
          </w:tcPr>
          <w:p w14:paraId="138F888E"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27F378" w14:textId="2D5898C3"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73B1247F" w14:textId="366DE47B" w:rsidTr="00924F13">
        <w:tc>
          <w:tcPr>
            <w:tcW w:w="1134" w:type="dxa"/>
          </w:tcPr>
          <w:p w14:paraId="50E21F05"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12</w:t>
            </w:r>
          </w:p>
        </w:tc>
        <w:tc>
          <w:tcPr>
            <w:tcW w:w="1702" w:type="dxa"/>
          </w:tcPr>
          <w:p w14:paraId="0DCCF250" w14:textId="77777777" w:rsidR="00D208EB" w:rsidRPr="009143E0" w:rsidRDefault="00D208EB" w:rsidP="00D208EB">
            <w:pPr>
              <w:pStyle w:val="Question"/>
              <w:ind w:right="-104" w:firstLine="0"/>
              <w:rPr>
                <w:rFonts w:ascii="Verdana" w:hAnsi="Verdana"/>
              </w:rPr>
            </w:pPr>
            <w:r w:rsidRPr="009143E0">
              <w:rPr>
                <w:rFonts w:ascii="Verdana" w:hAnsi="Verdana"/>
              </w:rPr>
              <w:t>Chair of the Remuneration Committee</w:t>
            </w:r>
          </w:p>
        </w:tc>
        <w:tc>
          <w:tcPr>
            <w:tcW w:w="1162" w:type="dxa"/>
          </w:tcPr>
          <w:p w14:paraId="0A78A555" w14:textId="77777777" w:rsidR="00D208EB" w:rsidRDefault="00D208EB" w:rsidP="00D208EB">
            <w:pPr>
              <w:pStyle w:val="Question"/>
              <w:ind w:firstLine="0"/>
              <w:rPr>
                <w:rFonts w:ascii="Verdana" w:hAnsi="Verdana"/>
                <w:b/>
              </w:rPr>
            </w:pPr>
          </w:p>
        </w:tc>
        <w:tc>
          <w:tcPr>
            <w:tcW w:w="1162" w:type="dxa"/>
          </w:tcPr>
          <w:p w14:paraId="516B5F2E" w14:textId="2D4DE8F4" w:rsidR="00D208EB" w:rsidRPr="00ED33C2" w:rsidRDefault="00D208EB" w:rsidP="00D208EB">
            <w:pPr>
              <w:pStyle w:val="Question"/>
              <w:ind w:firstLine="0"/>
              <w:rPr>
                <w:rFonts w:ascii="Verdana" w:hAnsi="Verdana"/>
              </w:rPr>
            </w:pPr>
            <w:r>
              <w:rPr>
                <w:rFonts w:ascii="Verdana" w:hAnsi="Verdana"/>
              </w:rPr>
              <w:tab/>
            </w:r>
          </w:p>
        </w:tc>
        <w:tc>
          <w:tcPr>
            <w:tcW w:w="1163" w:type="dxa"/>
          </w:tcPr>
          <w:p w14:paraId="6E09CFC5" w14:textId="77777777" w:rsidR="00D208EB" w:rsidRPr="00ED33C2" w:rsidRDefault="00D208EB" w:rsidP="00D208EB">
            <w:pPr>
              <w:pStyle w:val="Question"/>
              <w:ind w:firstLine="0"/>
              <w:rPr>
                <w:rFonts w:ascii="Verdana" w:hAnsi="Verdana"/>
              </w:rPr>
            </w:pPr>
          </w:p>
        </w:tc>
        <w:tc>
          <w:tcPr>
            <w:tcW w:w="1162" w:type="dxa"/>
          </w:tcPr>
          <w:p w14:paraId="1F2F557C" w14:textId="51D185E0" w:rsidR="00D208EB" w:rsidRPr="00ED33C2" w:rsidRDefault="00D208EB" w:rsidP="00D208EB">
            <w:pPr>
              <w:pStyle w:val="Question"/>
              <w:ind w:firstLine="0"/>
              <w:rPr>
                <w:rFonts w:ascii="Verdana" w:hAnsi="Verdana"/>
              </w:rPr>
            </w:pPr>
          </w:p>
        </w:tc>
        <w:tc>
          <w:tcPr>
            <w:tcW w:w="1163" w:type="dxa"/>
          </w:tcPr>
          <w:p w14:paraId="75EF2D7E"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0E312C8" w14:textId="3AE94942"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3FF73332" w14:textId="5696BFDB" w:rsidTr="00924F13">
        <w:tc>
          <w:tcPr>
            <w:tcW w:w="1134" w:type="dxa"/>
          </w:tcPr>
          <w:p w14:paraId="6DD2015D"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13</w:t>
            </w:r>
          </w:p>
        </w:tc>
        <w:tc>
          <w:tcPr>
            <w:tcW w:w="1702" w:type="dxa"/>
          </w:tcPr>
          <w:p w14:paraId="2C8B35E9" w14:textId="77777777" w:rsidR="00D208EB" w:rsidRPr="009143E0" w:rsidRDefault="00D208EB" w:rsidP="00D208EB">
            <w:pPr>
              <w:pStyle w:val="Question"/>
              <w:ind w:right="-104" w:firstLine="0"/>
              <w:rPr>
                <w:rFonts w:ascii="Verdana" w:hAnsi="Verdana"/>
              </w:rPr>
            </w:pPr>
            <w:r w:rsidRPr="009143E0">
              <w:rPr>
                <w:rFonts w:ascii="Verdana" w:hAnsi="Verdana"/>
              </w:rPr>
              <w:t>Chair of the Nomination Committee</w:t>
            </w:r>
          </w:p>
        </w:tc>
        <w:tc>
          <w:tcPr>
            <w:tcW w:w="1162" w:type="dxa"/>
          </w:tcPr>
          <w:p w14:paraId="739FFF7D" w14:textId="77777777" w:rsidR="00D208EB" w:rsidRDefault="00D208EB" w:rsidP="00D208EB">
            <w:pPr>
              <w:pStyle w:val="Question"/>
              <w:ind w:firstLine="0"/>
              <w:rPr>
                <w:rFonts w:ascii="Verdana" w:hAnsi="Verdana"/>
                <w:b/>
              </w:rPr>
            </w:pPr>
          </w:p>
        </w:tc>
        <w:tc>
          <w:tcPr>
            <w:tcW w:w="1162" w:type="dxa"/>
          </w:tcPr>
          <w:p w14:paraId="5C194210" w14:textId="20EE9735" w:rsidR="00D208EB" w:rsidRPr="00ED33C2" w:rsidRDefault="00D208EB" w:rsidP="00D208EB">
            <w:pPr>
              <w:pStyle w:val="Question"/>
              <w:ind w:firstLine="0"/>
              <w:rPr>
                <w:rFonts w:ascii="Verdana" w:hAnsi="Verdana"/>
              </w:rPr>
            </w:pPr>
            <w:r>
              <w:rPr>
                <w:rFonts w:ascii="Verdana" w:hAnsi="Verdana"/>
              </w:rPr>
              <w:tab/>
            </w:r>
          </w:p>
        </w:tc>
        <w:tc>
          <w:tcPr>
            <w:tcW w:w="1163" w:type="dxa"/>
          </w:tcPr>
          <w:p w14:paraId="5BA315CC" w14:textId="77777777" w:rsidR="00D208EB" w:rsidRPr="00ED33C2" w:rsidRDefault="00D208EB" w:rsidP="00D208EB">
            <w:pPr>
              <w:pStyle w:val="Question"/>
              <w:ind w:firstLine="0"/>
              <w:rPr>
                <w:rFonts w:ascii="Verdana" w:hAnsi="Verdana"/>
              </w:rPr>
            </w:pPr>
          </w:p>
        </w:tc>
        <w:tc>
          <w:tcPr>
            <w:tcW w:w="1162" w:type="dxa"/>
          </w:tcPr>
          <w:p w14:paraId="50085021" w14:textId="298E8578" w:rsidR="00D208EB" w:rsidRPr="00ED33C2" w:rsidRDefault="00D208EB" w:rsidP="00D208EB">
            <w:pPr>
              <w:pStyle w:val="Question"/>
              <w:ind w:firstLine="0"/>
              <w:rPr>
                <w:rFonts w:ascii="Verdana" w:hAnsi="Verdana"/>
              </w:rPr>
            </w:pPr>
          </w:p>
        </w:tc>
        <w:tc>
          <w:tcPr>
            <w:tcW w:w="1163" w:type="dxa"/>
          </w:tcPr>
          <w:p w14:paraId="69F6E68A"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04B2420" w14:textId="22AC2958"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7EA78BAD" w14:textId="0D690E66" w:rsidTr="00924F13">
        <w:tc>
          <w:tcPr>
            <w:tcW w:w="1134" w:type="dxa"/>
          </w:tcPr>
          <w:p w14:paraId="0973D0B2"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14</w:t>
            </w:r>
          </w:p>
        </w:tc>
        <w:tc>
          <w:tcPr>
            <w:tcW w:w="1702" w:type="dxa"/>
          </w:tcPr>
          <w:p w14:paraId="3B19F3BD" w14:textId="77777777" w:rsidR="00D208EB" w:rsidRPr="009143E0" w:rsidRDefault="00D208EB" w:rsidP="00D208EB">
            <w:pPr>
              <w:pStyle w:val="Question"/>
              <w:ind w:right="-104" w:firstLine="0"/>
              <w:rPr>
                <w:rFonts w:ascii="Verdana" w:hAnsi="Verdana"/>
              </w:rPr>
            </w:pPr>
            <w:r w:rsidRPr="009143E0">
              <w:rPr>
                <w:rFonts w:ascii="Verdana" w:hAnsi="Verdana"/>
              </w:rPr>
              <w:t xml:space="preserve">Senior Independent </w:t>
            </w:r>
            <w:r w:rsidRPr="009143E0">
              <w:rPr>
                <w:rFonts w:ascii="Verdana" w:hAnsi="Verdana"/>
              </w:rPr>
              <w:lastRenderedPageBreak/>
              <w:t>Director</w:t>
            </w:r>
          </w:p>
        </w:tc>
        <w:tc>
          <w:tcPr>
            <w:tcW w:w="1162" w:type="dxa"/>
          </w:tcPr>
          <w:p w14:paraId="6DA8608A" w14:textId="77777777" w:rsidR="00D208EB" w:rsidRDefault="00D208EB" w:rsidP="00D208EB">
            <w:pPr>
              <w:pStyle w:val="Question"/>
              <w:ind w:firstLine="0"/>
              <w:rPr>
                <w:rFonts w:ascii="Verdana" w:hAnsi="Verdana"/>
                <w:b/>
              </w:rPr>
            </w:pPr>
          </w:p>
        </w:tc>
        <w:tc>
          <w:tcPr>
            <w:tcW w:w="1162" w:type="dxa"/>
          </w:tcPr>
          <w:p w14:paraId="6F8C87E4" w14:textId="7C2B996D" w:rsidR="00D208EB" w:rsidRPr="00ED33C2" w:rsidRDefault="00D208EB" w:rsidP="00D208EB">
            <w:pPr>
              <w:pStyle w:val="Question"/>
              <w:ind w:firstLine="0"/>
              <w:rPr>
                <w:rFonts w:ascii="Verdana" w:hAnsi="Verdana"/>
              </w:rPr>
            </w:pPr>
            <w:r>
              <w:rPr>
                <w:rFonts w:ascii="Verdana" w:hAnsi="Verdana"/>
              </w:rPr>
              <w:tab/>
            </w:r>
          </w:p>
        </w:tc>
        <w:tc>
          <w:tcPr>
            <w:tcW w:w="1163" w:type="dxa"/>
          </w:tcPr>
          <w:p w14:paraId="42E2948D" w14:textId="77777777" w:rsidR="00D208EB" w:rsidRPr="00ED33C2" w:rsidRDefault="00D208EB" w:rsidP="00D208EB">
            <w:pPr>
              <w:pStyle w:val="Question"/>
              <w:ind w:firstLine="0"/>
              <w:rPr>
                <w:rFonts w:ascii="Verdana" w:hAnsi="Verdana"/>
              </w:rPr>
            </w:pPr>
          </w:p>
        </w:tc>
        <w:tc>
          <w:tcPr>
            <w:tcW w:w="1162" w:type="dxa"/>
          </w:tcPr>
          <w:p w14:paraId="7D46161C" w14:textId="1BB326C2" w:rsidR="00D208EB" w:rsidRPr="00ED33C2" w:rsidRDefault="00D208EB" w:rsidP="00D208EB">
            <w:pPr>
              <w:pStyle w:val="Question"/>
              <w:ind w:firstLine="0"/>
              <w:rPr>
                <w:rFonts w:ascii="Verdana" w:hAnsi="Verdana"/>
              </w:rPr>
            </w:pPr>
          </w:p>
        </w:tc>
        <w:tc>
          <w:tcPr>
            <w:tcW w:w="1163" w:type="dxa"/>
          </w:tcPr>
          <w:p w14:paraId="04CB19C0"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25A12FC" w14:textId="4A74CF5B"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681E9E25" w14:textId="4A4BB979" w:rsidTr="00924F13">
        <w:tc>
          <w:tcPr>
            <w:tcW w:w="1134" w:type="dxa"/>
          </w:tcPr>
          <w:p w14:paraId="7CA65D23"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16</w:t>
            </w:r>
          </w:p>
        </w:tc>
        <w:tc>
          <w:tcPr>
            <w:tcW w:w="1702" w:type="dxa"/>
          </w:tcPr>
          <w:p w14:paraId="154FFA22" w14:textId="77777777" w:rsidR="00D208EB" w:rsidRPr="009143E0" w:rsidRDefault="00D208EB" w:rsidP="00D208EB">
            <w:pPr>
              <w:pStyle w:val="Question"/>
              <w:ind w:right="-104" w:firstLine="0"/>
              <w:rPr>
                <w:rFonts w:ascii="Verdana" w:hAnsi="Verdana"/>
              </w:rPr>
            </w:pPr>
            <w:r w:rsidRPr="009143E0">
              <w:rPr>
                <w:rFonts w:ascii="Verdana" w:hAnsi="Verdana"/>
              </w:rPr>
              <w:t>Compliance Oversight</w:t>
            </w:r>
          </w:p>
        </w:tc>
        <w:tc>
          <w:tcPr>
            <w:tcW w:w="1162" w:type="dxa"/>
          </w:tcPr>
          <w:p w14:paraId="383BABEA"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643F075F"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25CFFDA" w14:textId="3DFA84E5" w:rsidR="00D208EB" w:rsidRPr="00ED33C2" w:rsidRDefault="00D208EB" w:rsidP="00D208EB">
            <w:pPr>
              <w:pStyle w:val="Question"/>
              <w:ind w:firstLine="0"/>
              <w:rPr>
                <w:rFonts w:ascii="Verdana" w:hAnsi="Verdana"/>
              </w:rPr>
            </w:pPr>
          </w:p>
        </w:tc>
        <w:tc>
          <w:tcPr>
            <w:tcW w:w="1162" w:type="dxa"/>
          </w:tcPr>
          <w:p w14:paraId="610ABFC5" w14:textId="24AF40FD"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46BD6DC"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61733F1" w14:textId="7E43B8D0"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46B395BC" w14:textId="7569B819" w:rsidTr="00924F13">
        <w:tc>
          <w:tcPr>
            <w:tcW w:w="1134" w:type="dxa"/>
          </w:tcPr>
          <w:p w14:paraId="79A5E4C1"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17</w:t>
            </w:r>
          </w:p>
        </w:tc>
        <w:tc>
          <w:tcPr>
            <w:tcW w:w="1702" w:type="dxa"/>
          </w:tcPr>
          <w:p w14:paraId="6C45AEDB" w14:textId="77777777" w:rsidR="00D208EB" w:rsidRPr="009143E0" w:rsidRDefault="00D208EB" w:rsidP="00D208EB">
            <w:pPr>
              <w:pStyle w:val="Question"/>
              <w:ind w:right="-104" w:firstLine="0"/>
              <w:rPr>
                <w:rFonts w:ascii="Verdana" w:hAnsi="Verdana"/>
              </w:rPr>
            </w:pPr>
            <w:r w:rsidRPr="009143E0">
              <w:rPr>
                <w:rFonts w:ascii="Verdana" w:hAnsi="Verdana"/>
              </w:rPr>
              <w:t>Money Laundering Reporting Officer (MLRO)</w:t>
            </w:r>
          </w:p>
        </w:tc>
        <w:tc>
          <w:tcPr>
            <w:tcW w:w="1162" w:type="dxa"/>
          </w:tcPr>
          <w:p w14:paraId="4851F361"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0AF2B8C4"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6AA92FD" w14:textId="4EC91331"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1CA6F998" w14:textId="28B1C3A0"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CC1ED25"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3C88EBD" w14:textId="0715ECD7"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669AB0C3" w14:textId="62C1CABF" w:rsidTr="00924F13">
        <w:tc>
          <w:tcPr>
            <w:tcW w:w="1134" w:type="dxa"/>
          </w:tcPr>
          <w:p w14:paraId="72841959"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18</w:t>
            </w:r>
          </w:p>
        </w:tc>
        <w:tc>
          <w:tcPr>
            <w:tcW w:w="1702" w:type="dxa"/>
          </w:tcPr>
          <w:p w14:paraId="50CD532F" w14:textId="77777777" w:rsidR="00D208EB" w:rsidRPr="009143E0" w:rsidRDefault="00D208EB" w:rsidP="00D208EB">
            <w:pPr>
              <w:pStyle w:val="Question"/>
              <w:ind w:right="-104" w:firstLine="0"/>
              <w:rPr>
                <w:rFonts w:ascii="Verdana" w:hAnsi="Verdana"/>
              </w:rPr>
            </w:pPr>
            <w:r w:rsidRPr="009143E0">
              <w:rPr>
                <w:rFonts w:ascii="Verdana" w:hAnsi="Verdana"/>
              </w:rPr>
              <w:t>Other overall responsibility function</w:t>
            </w:r>
          </w:p>
        </w:tc>
        <w:tc>
          <w:tcPr>
            <w:tcW w:w="1162" w:type="dxa"/>
          </w:tcPr>
          <w:p w14:paraId="6FFD029F" w14:textId="77777777" w:rsidR="00D208EB" w:rsidRDefault="00D208EB" w:rsidP="00D208EB">
            <w:pPr>
              <w:pStyle w:val="Question"/>
              <w:ind w:firstLine="0"/>
              <w:rPr>
                <w:rFonts w:ascii="Verdana" w:hAnsi="Verdana"/>
                <w:b/>
              </w:rPr>
            </w:pPr>
          </w:p>
        </w:tc>
        <w:tc>
          <w:tcPr>
            <w:tcW w:w="1162" w:type="dxa"/>
          </w:tcPr>
          <w:p w14:paraId="585A71B7" w14:textId="77777777" w:rsidR="00D208EB" w:rsidRPr="00ED33C2" w:rsidRDefault="00D208EB" w:rsidP="00D208EB">
            <w:pPr>
              <w:pStyle w:val="Question"/>
              <w:ind w:firstLine="0"/>
              <w:rPr>
                <w:rFonts w:ascii="Verdana" w:hAnsi="Verdana"/>
              </w:rPr>
            </w:pPr>
          </w:p>
        </w:tc>
        <w:tc>
          <w:tcPr>
            <w:tcW w:w="1163" w:type="dxa"/>
          </w:tcPr>
          <w:p w14:paraId="35C60D46" w14:textId="77777777" w:rsidR="00D208EB" w:rsidRPr="00ED33C2" w:rsidRDefault="00D208EB" w:rsidP="00D208EB">
            <w:pPr>
              <w:pStyle w:val="Question"/>
              <w:ind w:firstLine="0"/>
              <w:rPr>
                <w:rFonts w:ascii="Verdana" w:hAnsi="Verdana"/>
              </w:rPr>
            </w:pPr>
          </w:p>
        </w:tc>
        <w:tc>
          <w:tcPr>
            <w:tcW w:w="1162" w:type="dxa"/>
          </w:tcPr>
          <w:p w14:paraId="20C95F4F" w14:textId="6B444989" w:rsidR="00D208EB" w:rsidRPr="00ED33C2" w:rsidRDefault="00D208EB" w:rsidP="00D208EB">
            <w:pPr>
              <w:pStyle w:val="Question"/>
              <w:ind w:firstLine="0"/>
              <w:rPr>
                <w:rFonts w:ascii="Verdana" w:hAnsi="Verdana"/>
              </w:rPr>
            </w:pPr>
          </w:p>
        </w:tc>
        <w:tc>
          <w:tcPr>
            <w:tcW w:w="1163" w:type="dxa"/>
          </w:tcPr>
          <w:p w14:paraId="685A2DC4"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F8BE232" w14:textId="6F2BAF85"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774A96C8" w14:textId="72B4F6BD" w:rsidTr="00924F13">
        <w:tc>
          <w:tcPr>
            <w:tcW w:w="1134" w:type="dxa"/>
          </w:tcPr>
          <w:p w14:paraId="577C0CA5"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19</w:t>
            </w:r>
          </w:p>
        </w:tc>
        <w:tc>
          <w:tcPr>
            <w:tcW w:w="1702" w:type="dxa"/>
          </w:tcPr>
          <w:p w14:paraId="4CFDEDAF" w14:textId="77777777" w:rsidR="00D208EB" w:rsidRPr="009143E0" w:rsidRDefault="00D208EB" w:rsidP="00D208EB">
            <w:pPr>
              <w:pStyle w:val="Question"/>
              <w:ind w:right="-104" w:firstLine="0"/>
              <w:rPr>
                <w:rFonts w:ascii="Verdana" w:hAnsi="Verdana"/>
              </w:rPr>
            </w:pPr>
            <w:r w:rsidRPr="009143E0">
              <w:rPr>
                <w:rFonts w:ascii="Verdana" w:hAnsi="Verdana"/>
              </w:rPr>
              <w:t xml:space="preserve">Head of </w:t>
            </w:r>
            <w:r>
              <w:rPr>
                <w:rFonts w:ascii="Verdana" w:hAnsi="Verdana"/>
              </w:rPr>
              <w:t>Third Country Branch</w:t>
            </w:r>
          </w:p>
        </w:tc>
        <w:tc>
          <w:tcPr>
            <w:tcW w:w="1162" w:type="dxa"/>
          </w:tcPr>
          <w:p w14:paraId="449420F3" w14:textId="77777777" w:rsidR="00D208EB" w:rsidRDefault="00D208EB" w:rsidP="00D208EB">
            <w:pPr>
              <w:pStyle w:val="Question"/>
              <w:ind w:firstLine="0"/>
              <w:rPr>
                <w:rFonts w:ascii="Verdana" w:hAnsi="Verdana"/>
                <w:b/>
              </w:rPr>
            </w:pPr>
          </w:p>
        </w:tc>
        <w:tc>
          <w:tcPr>
            <w:tcW w:w="1162" w:type="dxa"/>
          </w:tcPr>
          <w:p w14:paraId="01C0E3F8" w14:textId="77777777" w:rsidR="00D208EB" w:rsidRPr="00ED33C2" w:rsidRDefault="00D208EB" w:rsidP="00D208EB">
            <w:pPr>
              <w:pStyle w:val="Question"/>
              <w:ind w:firstLine="0"/>
              <w:rPr>
                <w:rFonts w:ascii="Verdana" w:hAnsi="Verdana"/>
              </w:rPr>
            </w:pPr>
          </w:p>
        </w:tc>
        <w:tc>
          <w:tcPr>
            <w:tcW w:w="1163" w:type="dxa"/>
          </w:tcPr>
          <w:p w14:paraId="47ACC2A9" w14:textId="77777777" w:rsidR="00D208EB" w:rsidRPr="00ED33C2" w:rsidRDefault="00D208EB" w:rsidP="00D208EB">
            <w:pPr>
              <w:pStyle w:val="Question"/>
              <w:ind w:firstLine="0"/>
              <w:rPr>
                <w:rFonts w:ascii="Verdana" w:hAnsi="Verdana"/>
              </w:rPr>
            </w:pPr>
          </w:p>
        </w:tc>
        <w:tc>
          <w:tcPr>
            <w:tcW w:w="1162" w:type="dxa"/>
          </w:tcPr>
          <w:p w14:paraId="5FF664D4" w14:textId="75E0AF2A"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0A86FAA7" w14:textId="77777777" w:rsidR="00D208EB" w:rsidRPr="00ED33C2" w:rsidRDefault="00D208EB" w:rsidP="00D208EB">
            <w:pPr>
              <w:pStyle w:val="Question"/>
              <w:tabs>
                <w:tab w:val="left" w:pos="765"/>
              </w:tabs>
              <w:ind w:firstLine="0"/>
              <w:rPr>
                <w:rFonts w:ascii="Verdana" w:hAnsi="Verdana"/>
              </w:rPr>
            </w:pPr>
          </w:p>
        </w:tc>
        <w:tc>
          <w:tcPr>
            <w:tcW w:w="1559" w:type="dxa"/>
          </w:tcPr>
          <w:p w14:paraId="236A9C1C" w14:textId="79F98317"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36885AA5" w14:textId="77777777" w:rsidTr="00924F13">
        <w:tc>
          <w:tcPr>
            <w:tcW w:w="1134" w:type="dxa"/>
          </w:tcPr>
          <w:p w14:paraId="5762D915" w14:textId="00F02406" w:rsidR="00D208EB" w:rsidRDefault="00D208EB" w:rsidP="00D208EB">
            <w:pPr>
              <w:pStyle w:val="Question"/>
              <w:tabs>
                <w:tab w:val="clear" w:pos="284"/>
              </w:tabs>
              <w:ind w:right="29" w:firstLine="0"/>
              <w:rPr>
                <w:rFonts w:ascii="Verdana" w:hAnsi="Verdana"/>
              </w:rPr>
            </w:pPr>
            <w:r>
              <w:rPr>
                <w:rFonts w:ascii="Verdana" w:hAnsi="Verdana"/>
              </w:rPr>
              <w:t>SMF 21</w:t>
            </w:r>
          </w:p>
        </w:tc>
        <w:tc>
          <w:tcPr>
            <w:tcW w:w="1702" w:type="dxa"/>
          </w:tcPr>
          <w:p w14:paraId="062EEE66" w14:textId="660A89D1" w:rsidR="00D208EB" w:rsidRPr="009143E0" w:rsidRDefault="00D208EB" w:rsidP="00D208EB">
            <w:pPr>
              <w:pStyle w:val="Question"/>
              <w:ind w:right="-104" w:firstLine="0"/>
              <w:rPr>
                <w:rFonts w:ascii="Verdana" w:hAnsi="Verdana"/>
              </w:rPr>
            </w:pPr>
            <w:r>
              <w:rPr>
                <w:rFonts w:ascii="Verdana" w:hAnsi="Verdana"/>
              </w:rPr>
              <w:t>EEA Branch Senior Manager</w:t>
            </w:r>
          </w:p>
        </w:tc>
        <w:tc>
          <w:tcPr>
            <w:tcW w:w="1162" w:type="dxa"/>
          </w:tcPr>
          <w:p w14:paraId="517C6485" w14:textId="77777777" w:rsidR="00D208EB" w:rsidRDefault="00D208EB" w:rsidP="00D208EB">
            <w:pPr>
              <w:pStyle w:val="Question"/>
              <w:ind w:firstLine="0"/>
              <w:rPr>
                <w:rFonts w:ascii="Verdana" w:hAnsi="Verdana"/>
                <w:b/>
              </w:rPr>
            </w:pPr>
          </w:p>
        </w:tc>
        <w:tc>
          <w:tcPr>
            <w:tcW w:w="1162" w:type="dxa"/>
          </w:tcPr>
          <w:p w14:paraId="2C291543" w14:textId="77777777" w:rsidR="00D208EB" w:rsidRPr="00ED33C2" w:rsidRDefault="00D208EB" w:rsidP="00D208EB">
            <w:pPr>
              <w:pStyle w:val="Question"/>
              <w:ind w:firstLine="0"/>
              <w:rPr>
                <w:rFonts w:ascii="Verdana" w:hAnsi="Verdana"/>
              </w:rPr>
            </w:pPr>
          </w:p>
        </w:tc>
        <w:tc>
          <w:tcPr>
            <w:tcW w:w="1163" w:type="dxa"/>
          </w:tcPr>
          <w:p w14:paraId="3F21881A" w14:textId="12F21C04"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046F2258" w14:textId="77777777" w:rsidR="00D208EB" w:rsidRPr="00ED33C2" w:rsidRDefault="00D208EB" w:rsidP="00D208EB">
            <w:pPr>
              <w:pStyle w:val="Question"/>
              <w:ind w:firstLine="0"/>
              <w:rPr>
                <w:rFonts w:ascii="Verdana" w:hAnsi="Verdana"/>
              </w:rPr>
            </w:pPr>
          </w:p>
        </w:tc>
        <w:tc>
          <w:tcPr>
            <w:tcW w:w="1163" w:type="dxa"/>
          </w:tcPr>
          <w:p w14:paraId="368535BA" w14:textId="77777777" w:rsidR="00D208EB" w:rsidRPr="00ED33C2" w:rsidRDefault="00D208EB" w:rsidP="00D208EB">
            <w:pPr>
              <w:pStyle w:val="Question"/>
              <w:tabs>
                <w:tab w:val="left" w:pos="765"/>
              </w:tabs>
              <w:ind w:firstLine="0"/>
              <w:rPr>
                <w:rFonts w:ascii="Verdana" w:hAnsi="Verdana"/>
              </w:rPr>
            </w:pPr>
          </w:p>
        </w:tc>
        <w:tc>
          <w:tcPr>
            <w:tcW w:w="1559" w:type="dxa"/>
          </w:tcPr>
          <w:p w14:paraId="2F6AFD68" w14:textId="7FB712F5"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3B5E0CD2" w14:textId="4E906388" w:rsidTr="00924F13">
        <w:tc>
          <w:tcPr>
            <w:tcW w:w="1134" w:type="dxa"/>
          </w:tcPr>
          <w:p w14:paraId="038766C1"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24</w:t>
            </w:r>
          </w:p>
        </w:tc>
        <w:tc>
          <w:tcPr>
            <w:tcW w:w="1702" w:type="dxa"/>
          </w:tcPr>
          <w:p w14:paraId="7C7DA365" w14:textId="77777777" w:rsidR="00D208EB" w:rsidRPr="009143E0" w:rsidRDefault="00D208EB" w:rsidP="00D208EB">
            <w:pPr>
              <w:pStyle w:val="Question"/>
              <w:ind w:right="-104" w:firstLine="0"/>
              <w:rPr>
                <w:rFonts w:ascii="Verdana" w:hAnsi="Verdana"/>
              </w:rPr>
            </w:pPr>
            <w:r w:rsidRPr="009143E0">
              <w:rPr>
                <w:rFonts w:ascii="Verdana" w:hAnsi="Verdana"/>
              </w:rPr>
              <w:t>Chief Operations</w:t>
            </w:r>
          </w:p>
        </w:tc>
        <w:tc>
          <w:tcPr>
            <w:tcW w:w="1162" w:type="dxa"/>
          </w:tcPr>
          <w:p w14:paraId="7AF25D1D" w14:textId="77777777" w:rsidR="00D208EB" w:rsidRDefault="00D208EB" w:rsidP="00D208EB">
            <w:pPr>
              <w:pStyle w:val="Question"/>
              <w:ind w:firstLine="0"/>
              <w:rPr>
                <w:rFonts w:ascii="Verdana" w:hAnsi="Verdana"/>
                <w:b/>
              </w:rPr>
            </w:pPr>
          </w:p>
        </w:tc>
        <w:tc>
          <w:tcPr>
            <w:tcW w:w="1162" w:type="dxa"/>
          </w:tcPr>
          <w:p w14:paraId="3EEB1274" w14:textId="77777777" w:rsidR="00D208EB" w:rsidRPr="00ED33C2" w:rsidRDefault="00D208EB" w:rsidP="00D208EB">
            <w:pPr>
              <w:pStyle w:val="Question"/>
              <w:ind w:firstLine="0"/>
              <w:rPr>
                <w:rFonts w:ascii="Verdana" w:hAnsi="Verdana"/>
              </w:rPr>
            </w:pPr>
          </w:p>
        </w:tc>
        <w:tc>
          <w:tcPr>
            <w:tcW w:w="1163" w:type="dxa"/>
          </w:tcPr>
          <w:p w14:paraId="309F4923" w14:textId="77777777" w:rsidR="00D208EB" w:rsidRPr="00ED33C2" w:rsidRDefault="00D208EB" w:rsidP="00D208EB">
            <w:pPr>
              <w:pStyle w:val="Question"/>
              <w:ind w:firstLine="0"/>
              <w:rPr>
                <w:rFonts w:ascii="Verdana" w:hAnsi="Verdana"/>
              </w:rPr>
            </w:pPr>
          </w:p>
        </w:tc>
        <w:tc>
          <w:tcPr>
            <w:tcW w:w="1162" w:type="dxa"/>
          </w:tcPr>
          <w:p w14:paraId="5B2FBBCA" w14:textId="660388AD" w:rsidR="00D208EB" w:rsidRPr="00ED33C2" w:rsidRDefault="00D208EB" w:rsidP="00D208EB">
            <w:pPr>
              <w:pStyle w:val="Question"/>
              <w:ind w:firstLine="0"/>
              <w:rPr>
                <w:rFonts w:ascii="Verdana" w:hAnsi="Verdana"/>
              </w:rPr>
            </w:pPr>
          </w:p>
        </w:tc>
        <w:tc>
          <w:tcPr>
            <w:tcW w:w="1163" w:type="dxa"/>
          </w:tcPr>
          <w:p w14:paraId="51441171"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4473552" w14:textId="2D5F3AC4"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66436794" w14:textId="3FF84725" w:rsidTr="00924F13">
        <w:tc>
          <w:tcPr>
            <w:tcW w:w="1134" w:type="dxa"/>
          </w:tcPr>
          <w:p w14:paraId="221E95EE"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27</w:t>
            </w:r>
          </w:p>
        </w:tc>
        <w:tc>
          <w:tcPr>
            <w:tcW w:w="1702" w:type="dxa"/>
          </w:tcPr>
          <w:p w14:paraId="0A6A8370" w14:textId="77777777" w:rsidR="00D208EB" w:rsidRPr="009143E0" w:rsidRDefault="00D208EB" w:rsidP="00D208EB">
            <w:pPr>
              <w:pStyle w:val="Question"/>
              <w:ind w:right="-104" w:firstLine="0"/>
              <w:rPr>
                <w:rFonts w:ascii="Verdana" w:hAnsi="Verdana"/>
              </w:rPr>
            </w:pPr>
            <w:r w:rsidRPr="009143E0">
              <w:rPr>
                <w:rFonts w:ascii="Verdana" w:hAnsi="Verdana"/>
              </w:rPr>
              <w:t>Partner</w:t>
            </w:r>
          </w:p>
        </w:tc>
        <w:tc>
          <w:tcPr>
            <w:tcW w:w="1162" w:type="dxa"/>
          </w:tcPr>
          <w:p w14:paraId="3341071A" w14:textId="11427AED"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60BA38C0"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2FDB35A4" w14:textId="77777777" w:rsidR="00D208EB" w:rsidRPr="00ED33C2" w:rsidRDefault="00D208EB" w:rsidP="00D208EB">
            <w:pPr>
              <w:pStyle w:val="Question"/>
              <w:ind w:firstLine="0"/>
              <w:rPr>
                <w:rFonts w:ascii="Verdana" w:hAnsi="Verdana"/>
              </w:rPr>
            </w:pPr>
          </w:p>
        </w:tc>
        <w:tc>
          <w:tcPr>
            <w:tcW w:w="1162" w:type="dxa"/>
          </w:tcPr>
          <w:p w14:paraId="63200274" w14:textId="3E7282E8" w:rsidR="00D208EB" w:rsidRPr="00ED33C2" w:rsidRDefault="00D208EB" w:rsidP="00D208EB">
            <w:pPr>
              <w:pStyle w:val="Question"/>
              <w:ind w:firstLine="0"/>
              <w:rPr>
                <w:rFonts w:ascii="Verdana" w:hAnsi="Verdana"/>
              </w:rPr>
            </w:pPr>
          </w:p>
        </w:tc>
        <w:tc>
          <w:tcPr>
            <w:tcW w:w="1163" w:type="dxa"/>
          </w:tcPr>
          <w:p w14:paraId="5E0AFAC6"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2CE2B43" w14:textId="395E2B20"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52FA9236" w14:textId="384B6F6C" w:rsidTr="00924F13">
        <w:tc>
          <w:tcPr>
            <w:tcW w:w="1134" w:type="dxa"/>
          </w:tcPr>
          <w:p w14:paraId="42E976F3" w14:textId="77777777" w:rsidR="00D208EB" w:rsidRDefault="00D208EB" w:rsidP="00D208EB">
            <w:pPr>
              <w:pStyle w:val="Question"/>
              <w:tabs>
                <w:tab w:val="clear" w:pos="284"/>
              </w:tabs>
              <w:ind w:right="29" w:firstLine="0"/>
              <w:rPr>
                <w:rFonts w:ascii="Verdana" w:hAnsi="Verdana"/>
              </w:rPr>
            </w:pPr>
            <w:r>
              <w:rPr>
                <w:rFonts w:ascii="Verdana" w:hAnsi="Verdana"/>
              </w:rPr>
              <w:t>SMF 29</w:t>
            </w:r>
          </w:p>
        </w:tc>
        <w:tc>
          <w:tcPr>
            <w:tcW w:w="1702" w:type="dxa"/>
          </w:tcPr>
          <w:p w14:paraId="11852E7C" w14:textId="77777777" w:rsidR="00D208EB" w:rsidRPr="009143E0" w:rsidRDefault="00D208EB" w:rsidP="00D208EB">
            <w:pPr>
              <w:pStyle w:val="Question"/>
              <w:ind w:right="-104" w:firstLine="0"/>
              <w:rPr>
                <w:rFonts w:ascii="Verdana" w:hAnsi="Verdana"/>
              </w:rPr>
            </w:pPr>
            <w:r>
              <w:rPr>
                <w:rFonts w:ascii="Verdana" w:hAnsi="Verdana"/>
              </w:rPr>
              <w:t>Limited scope function (limited scope SMCR firms only)</w:t>
            </w:r>
          </w:p>
        </w:tc>
        <w:tc>
          <w:tcPr>
            <w:tcW w:w="1162" w:type="dxa"/>
          </w:tcPr>
          <w:p w14:paraId="3D54F53B"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7F50BC62" w14:textId="77777777" w:rsidR="00D208EB" w:rsidRPr="00ED33C2" w:rsidRDefault="00D208EB" w:rsidP="00D208EB">
            <w:pPr>
              <w:pStyle w:val="Question"/>
              <w:ind w:firstLine="0"/>
              <w:rPr>
                <w:rFonts w:ascii="Verdana" w:hAnsi="Verdana"/>
              </w:rPr>
            </w:pPr>
          </w:p>
        </w:tc>
        <w:tc>
          <w:tcPr>
            <w:tcW w:w="1163" w:type="dxa"/>
          </w:tcPr>
          <w:p w14:paraId="74D47FD1" w14:textId="77777777" w:rsidR="00D208EB" w:rsidRPr="00ED33C2" w:rsidRDefault="00D208EB" w:rsidP="00D208EB">
            <w:pPr>
              <w:pStyle w:val="Question"/>
              <w:ind w:firstLine="0"/>
              <w:rPr>
                <w:rFonts w:ascii="Verdana" w:hAnsi="Verdana"/>
              </w:rPr>
            </w:pPr>
          </w:p>
        </w:tc>
        <w:tc>
          <w:tcPr>
            <w:tcW w:w="1162" w:type="dxa"/>
          </w:tcPr>
          <w:p w14:paraId="575807A4" w14:textId="7F04C3B2" w:rsidR="00D208EB" w:rsidRPr="00ED33C2" w:rsidRDefault="00D208EB" w:rsidP="00D208EB">
            <w:pPr>
              <w:pStyle w:val="Question"/>
              <w:ind w:firstLine="0"/>
              <w:rPr>
                <w:rFonts w:ascii="Verdana" w:hAnsi="Verdana"/>
              </w:rPr>
            </w:pPr>
          </w:p>
        </w:tc>
        <w:tc>
          <w:tcPr>
            <w:tcW w:w="1163" w:type="dxa"/>
          </w:tcPr>
          <w:p w14:paraId="672A0B26" w14:textId="77777777" w:rsidR="00D208EB" w:rsidRPr="00ED33C2" w:rsidRDefault="00D208EB" w:rsidP="00D208EB">
            <w:pPr>
              <w:pStyle w:val="Question"/>
              <w:tabs>
                <w:tab w:val="left" w:pos="765"/>
              </w:tabs>
              <w:ind w:firstLine="0"/>
              <w:rPr>
                <w:rFonts w:ascii="Verdana" w:hAnsi="Verdana"/>
              </w:rPr>
            </w:pPr>
          </w:p>
        </w:tc>
        <w:tc>
          <w:tcPr>
            <w:tcW w:w="1559" w:type="dxa"/>
          </w:tcPr>
          <w:p w14:paraId="40FE53C2" w14:textId="6CA92DC2"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bl>
    <w:p w14:paraId="4B0051AD" w14:textId="3CD02355" w:rsidR="00BA25DA" w:rsidRPr="00B27110" w:rsidRDefault="00BA25DA" w:rsidP="00BA25DA">
      <w:pPr>
        <w:pStyle w:val="Question"/>
        <w:rPr>
          <w:rFonts w:ascii="Verdana" w:hAnsi="Verdana"/>
          <w:b/>
        </w:rPr>
      </w:pPr>
      <w:r>
        <w:rPr>
          <w:rFonts w:ascii="Verdana" w:hAnsi="Verdana"/>
          <w:b/>
        </w:rPr>
        <w:tab/>
      </w:r>
      <w:r w:rsidR="001143C3">
        <w:rPr>
          <w:rFonts w:ascii="Verdana" w:hAnsi="Verdana"/>
          <w:b/>
        </w:rPr>
        <w:t>5.</w:t>
      </w:r>
      <w:r w:rsidR="00E648C8">
        <w:rPr>
          <w:rFonts w:ascii="Verdana" w:hAnsi="Verdana"/>
          <w:b/>
        </w:rPr>
        <w:t>2</w:t>
      </w:r>
      <w:r w:rsidRPr="00ED1D1E">
        <w:rPr>
          <w:rFonts w:ascii="Verdana" w:hAnsi="Verdana"/>
          <w:b/>
        </w:rPr>
        <w:tab/>
      </w:r>
      <w:r w:rsidR="001143C3">
        <w:rPr>
          <w:rFonts w:ascii="Verdana" w:hAnsi="Verdana"/>
          <w:b/>
        </w:rPr>
        <w:t>Candidate’s 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A25DA" w:rsidRPr="00E0460D" w14:paraId="484BD17F" w14:textId="77777777" w:rsidTr="00EA71CB">
        <w:trPr>
          <w:trHeight w:hRule="exact" w:val="397"/>
        </w:trPr>
        <w:tc>
          <w:tcPr>
            <w:tcW w:w="7088" w:type="dxa"/>
            <w:vAlign w:val="center"/>
          </w:tcPr>
          <w:p w14:paraId="664A37CE" w14:textId="77777777" w:rsidR="00BA25DA" w:rsidRPr="00E0460D" w:rsidRDefault="00BA25DA"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417A829" w14:textId="61BED394" w:rsidR="00F95D85" w:rsidRPr="00B27110" w:rsidRDefault="00F95D85" w:rsidP="00F95D85">
      <w:pPr>
        <w:pStyle w:val="Question"/>
        <w:rPr>
          <w:rFonts w:ascii="Verdana" w:hAnsi="Verdana"/>
          <w:b/>
        </w:rPr>
      </w:pPr>
      <w:r>
        <w:rPr>
          <w:rFonts w:ascii="Verdana" w:hAnsi="Verdana"/>
          <w:b/>
        </w:rPr>
        <w:tab/>
      </w:r>
      <w:r w:rsidR="00BA25DA">
        <w:rPr>
          <w:rFonts w:ascii="Verdana" w:hAnsi="Verdana"/>
          <w:b/>
        </w:rPr>
        <w:t>5.</w:t>
      </w:r>
      <w:r w:rsidR="00E648C8">
        <w:rPr>
          <w:rFonts w:ascii="Verdana" w:hAnsi="Verdana"/>
          <w:b/>
        </w:rPr>
        <w:t>3</w:t>
      </w:r>
      <w:r>
        <w:rPr>
          <w:rFonts w:ascii="Verdana" w:hAnsi="Verdana"/>
          <w:b/>
        </w:rPr>
        <w:tab/>
      </w:r>
      <w:r w:rsidR="0091131D">
        <w:rPr>
          <w:rFonts w:ascii="Verdana" w:hAnsi="Verdana"/>
          <w:b/>
        </w:rPr>
        <w:t xml:space="preserve">When will the candidate start using the functions? </w:t>
      </w:r>
      <w:r w:rsidRPr="00B27110">
        <w:rPr>
          <w:rFonts w:ascii="Verdana" w:hAnsi="Verdana"/>
          <w:b/>
        </w:rPr>
        <w:t>(dd/mm/yy</w:t>
      </w:r>
      <w:r w:rsidR="0091131D">
        <w:rPr>
          <w:rFonts w:ascii="Verdana" w:hAnsi="Verdana"/>
          <w:b/>
        </w:rPr>
        <w:t>yy</w:t>
      </w:r>
      <w:r w:rsidRPr="00B27110">
        <w:rPr>
          <w:rFonts w:ascii="Verdana" w:hAnsi="Verdana"/>
          <w:b/>
        </w:rPr>
        <w:t>)</w:t>
      </w:r>
      <w:r w:rsidR="0091131D">
        <w:rPr>
          <w:rFonts w:ascii="Verdana" w:hAnsi="Verdana"/>
          <w:b/>
        </w:rPr>
        <w:br/>
      </w:r>
      <w:r w:rsidR="0091131D" w:rsidRPr="0067492E">
        <w:rPr>
          <w:rFonts w:ascii="Verdana" w:hAnsi="Verdana"/>
          <w:bCs/>
        </w:rPr>
        <w:t xml:space="preserve">For example, </w:t>
      </w:r>
      <w:r w:rsidR="00A5609C">
        <w:rPr>
          <w:rFonts w:ascii="Verdana" w:hAnsi="Verdana"/>
          <w:bCs/>
        </w:rPr>
        <w:t>09 07 2022</w:t>
      </w:r>
      <w:r w:rsidR="0091131D">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91131D" w:rsidRPr="00B27110" w14:paraId="111EA32A"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A9B297F"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93EFF7"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F698FE7"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FC25B19"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2DA12D"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78D260C"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F96704"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C8D9981" w14:textId="06F74F1D"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4347203" w14:textId="59CE5B33"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6F1B0F6" w14:textId="27766604"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F6634E8" w14:textId="2A8F333D" w:rsidR="00F95D85" w:rsidRDefault="00F95D85" w:rsidP="00F95D85">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4</w:t>
      </w:r>
      <w:r w:rsidRPr="00ED1D1E">
        <w:rPr>
          <w:rFonts w:ascii="Verdana" w:hAnsi="Verdana"/>
          <w:b/>
        </w:rPr>
        <w:tab/>
      </w:r>
      <w:r w:rsidR="0091131D">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38FDFCB0" w14:textId="77777777" w:rsidTr="00EA71CB">
        <w:trPr>
          <w:trHeight w:hRule="exact" w:val="453"/>
        </w:trPr>
        <w:tc>
          <w:tcPr>
            <w:tcW w:w="7088" w:type="dxa"/>
            <w:vAlign w:val="center"/>
          </w:tcPr>
          <w:p w14:paraId="6F08A064"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E921F9" w14:textId="77777777" w:rsidR="00B26146" w:rsidRPr="009254F3" w:rsidRDefault="00B26146" w:rsidP="00B26146">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DC90F52" w14:textId="618CF3F1" w:rsidR="00B26146" w:rsidRDefault="00B26146" w:rsidP="00B26146">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5</w:t>
      </w:r>
      <w:r w:rsidRPr="00B27110">
        <w:rPr>
          <w:rFonts w:ascii="Verdana" w:hAnsi="Verdana"/>
          <w:b/>
        </w:rPr>
        <w:tab/>
      </w:r>
      <w:r>
        <w:rPr>
          <w:rFonts w:ascii="Verdana" w:hAnsi="Verdana"/>
          <w:b/>
        </w:rPr>
        <w:t>Will the candidate be responsible for Insurance distribution at the firm?</w:t>
      </w:r>
    </w:p>
    <w:p w14:paraId="355D89AB"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0772688"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F9AB8B7" w14:textId="0A4858D2" w:rsidR="0005694E" w:rsidRDefault="00B26146" w:rsidP="00BF5EC6">
      <w:pPr>
        <w:pStyle w:val="Question"/>
        <w:tabs>
          <w:tab w:val="clear" w:pos="-142"/>
        </w:tabs>
        <w:spacing w:before="20"/>
        <w:ind w:firstLine="0"/>
        <w:rPr>
          <w:rFonts w:ascii="Verdana" w:hAnsi="Verdana"/>
          <w:b/>
        </w:rPr>
        <w:sectPr w:rsidR="0005694E" w:rsidSect="002A0F5F">
          <w:headerReference w:type="even" r:id="rId27"/>
          <w:headerReference w:type="default" r:id="rId28"/>
          <w:headerReference w:type="first" r:id="rId29"/>
          <w:pgSz w:w="11901" w:h="16846" w:code="9"/>
          <w:pgMar w:top="1276" w:right="680" w:bottom="907" w:left="3402" w:header="567" w:footer="482" w:gutter="0"/>
          <w:pgNumType w:chapStyle="1"/>
          <w:cols w:space="720"/>
          <w:titlePg/>
        </w:sectPr>
      </w:pPr>
      <w:r>
        <w:rPr>
          <w:rFonts w:ascii="Verdana" w:hAnsi="Verdana"/>
        </w:rPr>
        <w:t>Note: Yes can only be selected if the individual is applying for a governing function (other than a non-executive director function)</w:t>
      </w:r>
      <w:r w:rsidRPr="00B27110">
        <w:rPr>
          <w:rFonts w:ascii="Verdana" w:hAnsi="Verdana"/>
          <w:b/>
        </w:rPr>
        <w:tab/>
      </w:r>
    </w:p>
    <w:p w14:paraId="0E359E2B" w14:textId="181F12E9" w:rsidR="008C6DFC" w:rsidRPr="009254F3" w:rsidRDefault="008C6DFC" w:rsidP="008C6DFC">
      <w:pPr>
        <w:pStyle w:val="Qsheading1"/>
        <w:tabs>
          <w:tab w:val="clear" w:pos="284"/>
          <w:tab w:val="left" w:pos="-851"/>
        </w:tabs>
        <w:ind w:left="-709"/>
        <w:outlineLvl w:val="0"/>
        <w:rPr>
          <w:rFonts w:ascii="Verdana" w:hAnsi="Verdana"/>
          <w:szCs w:val="22"/>
        </w:rPr>
      </w:pPr>
      <w:r>
        <w:rPr>
          <w:rFonts w:ascii="Verdana" w:hAnsi="Verdana"/>
          <w:szCs w:val="22"/>
        </w:rPr>
        <w:lastRenderedPageBreak/>
        <w:tab/>
        <w:t>Mortgage Credit Directive</w:t>
      </w:r>
    </w:p>
    <w:p w14:paraId="3A01924A" w14:textId="39E57759" w:rsidR="008C6DFC" w:rsidRDefault="008C6DFC" w:rsidP="008C6DFC">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6</w:t>
      </w:r>
      <w:r w:rsidRPr="00B27110">
        <w:rPr>
          <w:rFonts w:ascii="Verdana" w:hAnsi="Verdana"/>
          <w:b/>
        </w:rPr>
        <w:tab/>
      </w:r>
      <w:r>
        <w:rPr>
          <w:rFonts w:ascii="Verdana" w:hAnsi="Verdana"/>
          <w:b/>
        </w:rPr>
        <w:t>Will the candidate be responsible for Mortgage Credit Directive Intermediation at the firm?</w:t>
      </w:r>
    </w:p>
    <w:p w14:paraId="69560356" w14:textId="77777777"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CAEE02" w14:textId="523A6F36"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0671AC"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Note: Yes can only be selected if the individual is applying for a governing function (other than a non-executive director function)</w:t>
      </w:r>
    </w:p>
    <w:p w14:paraId="26C9426F" w14:textId="77777777" w:rsidR="00B26146" w:rsidRDefault="00B26146" w:rsidP="008C6DFC">
      <w:pPr>
        <w:pStyle w:val="Question"/>
        <w:tabs>
          <w:tab w:val="clear" w:pos="-142"/>
        </w:tabs>
        <w:spacing w:before="20"/>
        <w:ind w:firstLine="0"/>
        <w:rPr>
          <w:rFonts w:ascii="Verdana" w:hAnsi="Verdana"/>
        </w:rPr>
      </w:pPr>
    </w:p>
    <w:p w14:paraId="4AE852EB" w14:textId="48DDE37A" w:rsidR="009D701B" w:rsidRDefault="009D701B" w:rsidP="009D701B">
      <w:pPr>
        <w:pStyle w:val="Question"/>
        <w:rPr>
          <w:rFonts w:ascii="Verdana" w:hAnsi="Verdana"/>
          <w:b/>
        </w:rPr>
      </w:pPr>
      <w:r>
        <w:rPr>
          <w:rFonts w:ascii="Verdana" w:hAnsi="Verdana"/>
          <w:b/>
        </w:rPr>
        <w:tab/>
      </w:r>
      <w:r w:rsidR="0091131D">
        <w:rPr>
          <w:rFonts w:ascii="Verdana" w:hAnsi="Verdana"/>
          <w:b/>
        </w:rPr>
        <w:t>5</w:t>
      </w:r>
      <w:r>
        <w:rPr>
          <w:rFonts w:ascii="Verdana" w:hAnsi="Verdana"/>
          <w:b/>
        </w:rPr>
        <w:t>.8</w:t>
      </w:r>
      <w:r>
        <w:rPr>
          <w:rFonts w:ascii="Verdana" w:hAnsi="Verdana"/>
          <w:b/>
        </w:rPr>
        <w:tab/>
        <w:t>Complete this section only if the application is on behalf of more than one firm.</w:t>
      </w:r>
    </w:p>
    <w:p w14:paraId="4DC1E134" w14:textId="46AD6457" w:rsidR="009D701B" w:rsidRDefault="009D701B" w:rsidP="009D701B">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 xml:space="preserve">List all firms within the group (including the firm entered in Question 2.1) for which the candidate requires approval and the requested </w:t>
      </w:r>
      <w:r w:rsidR="0050336A">
        <w:rPr>
          <w:rFonts w:ascii="Verdana" w:eastAsia="Times New Roman" w:hAnsi="Verdana" w:cs="Times New Roman"/>
          <w:bCs/>
          <w:sz w:val="18"/>
          <w:szCs w:val="20"/>
          <w:lang w:eastAsia="en-GB"/>
        </w:rPr>
        <w:t xml:space="preserve">senior management function </w:t>
      </w:r>
      <w:r>
        <w:rPr>
          <w:rFonts w:ascii="Verdana" w:eastAsia="Times New Roman" w:hAnsi="Verdana" w:cs="Times New Roman"/>
          <w:bCs/>
          <w:sz w:val="18"/>
          <w:szCs w:val="20"/>
          <w:lang w:eastAsia="en-GB"/>
        </w:rPr>
        <w:t>for that firm.</w:t>
      </w:r>
    </w:p>
    <w:tbl>
      <w:tblPr>
        <w:tblStyle w:val="TableGrid"/>
        <w:tblW w:w="9498" w:type="dxa"/>
        <w:tblInd w:w="-1310" w:type="dxa"/>
        <w:tblLayout w:type="fixed"/>
        <w:tblLook w:val="04A0" w:firstRow="1" w:lastRow="0" w:firstColumn="1" w:lastColumn="0" w:noHBand="0" w:noVBand="1"/>
      </w:tblPr>
      <w:tblGrid>
        <w:gridCol w:w="1134"/>
        <w:gridCol w:w="1277"/>
        <w:gridCol w:w="1559"/>
        <w:gridCol w:w="1417"/>
        <w:gridCol w:w="1276"/>
        <w:gridCol w:w="1418"/>
        <w:gridCol w:w="12"/>
        <w:gridCol w:w="1405"/>
      </w:tblGrid>
      <w:tr w:rsidR="00B26146" w14:paraId="3D5EAAC3" w14:textId="77777777" w:rsidTr="00F76606">
        <w:tc>
          <w:tcPr>
            <w:tcW w:w="1134" w:type="dxa"/>
            <w:shd w:val="clear" w:color="auto" w:fill="D9D9D9" w:themeFill="background1" w:themeFillShade="D9"/>
          </w:tcPr>
          <w:p w14:paraId="67FB2469" w14:textId="77777777" w:rsidR="0050336A" w:rsidRDefault="0050336A" w:rsidP="00F76606">
            <w:pPr>
              <w:pStyle w:val="Question"/>
              <w:tabs>
                <w:tab w:val="clear" w:pos="284"/>
              </w:tabs>
              <w:ind w:right="0" w:firstLine="0"/>
              <w:rPr>
                <w:rFonts w:ascii="Verdana" w:hAnsi="Verdana"/>
                <w:b/>
              </w:rPr>
            </w:pPr>
            <w:r>
              <w:rPr>
                <w:rFonts w:ascii="Verdana" w:hAnsi="Verdana"/>
                <w:b/>
              </w:rPr>
              <w:t>FRN</w:t>
            </w:r>
          </w:p>
        </w:tc>
        <w:tc>
          <w:tcPr>
            <w:tcW w:w="1277" w:type="dxa"/>
            <w:shd w:val="clear" w:color="auto" w:fill="D9D9D9" w:themeFill="background1" w:themeFillShade="D9"/>
          </w:tcPr>
          <w:p w14:paraId="28B0CD5A" w14:textId="77777777" w:rsidR="0050336A" w:rsidRDefault="0050336A" w:rsidP="00BC622B">
            <w:pPr>
              <w:pStyle w:val="Question"/>
              <w:ind w:right="170"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BC622B">
            <w:pPr>
              <w:pStyle w:val="Question"/>
              <w:ind w:right="29" w:firstLine="0"/>
              <w:rPr>
                <w:rFonts w:ascii="Verdana" w:hAnsi="Verdana"/>
                <w:b/>
              </w:rPr>
            </w:pPr>
            <w:r>
              <w:rPr>
                <w:rFonts w:ascii="Verdana" w:hAnsi="Verdana"/>
                <w:b/>
              </w:rPr>
              <w:t>Senior Management Function</w:t>
            </w:r>
          </w:p>
        </w:tc>
        <w:tc>
          <w:tcPr>
            <w:tcW w:w="1417" w:type="dxa"/>
            <w:shd w:val="clear" w:color="auto" w:fill="D9D9D9" w:themeFill="background1" w:themeFillShade="D9"/>
          </w:tcPr>
          <w:p w14:paraId="46E04C20" w14:textId="036CA6E0" w:rsidR="0050336A" w:rsidRDefault="000A0B20" w:rsidP="00F76606">
            <w:pPr>
              <w:pStyle w:val="Question"/>
              <w:ind w:right="-106" w:firstLine="0"/>
              <w:rPr>
                <w:rFonts w:ascii="Verdana" w:hAnsi="Verdana"/>
                <w:b/>
              </w:rPr>
            </w:pPr>
            <w:r>
              <w:rPr>
                <w:rFonts w:ascii="Verdana" w:hAnsi="Verdana"/>
                <w:b/>
              </w:rPr>
              <w:t>Candidate’s j</w:t>
            </w:r>
            <w:r w:rsidR="0050336A">
              <w:rPr>
                <w:rFonts w:ascii="Verdana" w:hAnsi="Verdana"/>
                <w:b/>
              </w:rPr>
              <w:t>ob title</w:t>
            </w:r>
          </w:p>
        </w:tc>
        <w:tc>
          <w:tcPr>
            <w:tcW w:w="1276" w:type="dxa"/>
            <w:shd w:val="clear" w:color="auto" w:fill="D9D9D9" w:themeFill="background1" w:themeFillShade="D9"/>
          </w:tcPr>
          <w:p w14:paraId="25D54D3B" w14:textId="4BA79A39" w:rsidR="0050336A" w:rsidRPr="00B26146" w:rsidRDefault="0050336A" w:rsidP="00B26146">
            <w:pPr>
              <w:pStyle w:val="Question"/>
              <w:tabs>
                <w:tab w:val="left" w:pos="1034"/>
              </w:tabs>
              <w:ind w:right="40"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ible for insurance distribution?</w:t>
            </w:r>
          </w:p>
        </w:tc>
        <w:tc>
          <w:tcPr>
            <w:tcW w:w="1418" w:type="dxa"/>
            <w:shd w:val="clear" w:color="auto" w:fill="D9D9D9" w:themeFill="background1" w:themeFillShade="D9"/>
          </w:tcPr>
          <w:p w14:paraId="03008F9A" w14:textId="50A4EB95" w:rsidR="0050336A" w:rsidRPr="00B26146" w:rsidRDefault="0050336A" w:rsidP="00B26146">
            <w:pPr>
              <w:pStyle w:val="Question"/>
              <w:tabs>
                <w:tab w:val="clear" w:pos="-142"/>
                <w:tab w:val="right" w:pos="0"/>
                <w:tab w:val="left" w:pos="607"/>
                <w:tab w:val="left" w:pos="760"/>
              </w:tabs>
              <w:ind w:right="303"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 xml:space="preserve">ible for </w:t>
            </w:r>
            <w:r w:rsidR="00A156ED">
              <w:rPr>
                <w:rFonts w:ascii="Verdana" w:hAnsi="Verdana"/>
                <w:b/>
                <w:sz w:val="16"/>
                <w:szCs w:val="16"/>
              </w:rPr>
              <w:t xml:space="preserve">MCR </w:t>
            </w:r>
            <w:r w:rsidRPr="00B26146">
              <w:rPr>
                <w:rFonts w:ascii="Verdana" w:hAnsi="Verdana"/>
                <w:b/>
                <w:sz w:val="16"/>
                <w:szCs w:val="16"/>
              </w:rPr>
              <w:t>credit intermediation?</w:t>
            </w:r>
          </w:p>
        </w:tc>
        <w:tc>
          <w:tcPr>
            <w:tcW w:w="1417" w:type="dxa"/>
            <w:gridSpan w:val="2"/>
            <w:shd w:val="clear" w:color="auto" w:fill="D9D9D9" w:themeFill="background1" w:themeFillShade="D9"/>
          </w:tcPr>
          <w:p w14:paraId="4791BF24" w14:textId="7A4A93E6" w:rsidR="0050336A" w:rsidRDefault="000A0B20" w:rsidP="00B26146">
            <w:pPr>
              <w:pStyle w:val="Question"/>
              <w:tabs>
                <w:tab w:val="left" w:pos="607"/>
                <w:tab w:val="left" w:pos="1034"/>
              </w:tabs>
              <w:ind w:right="303" w:firstLine="0"/>
              <w:rPr>
                <w:rFonts w:ascii="Verdana" w:hAnsi="Verdana"/>
                <w:b/>
              </w:rPr>
            </w:pPr>
            <w:r>
              <w:rPr>
                <w:rFonts w:ascii="Verdana" w:hAnsi="Verdana"/>
                <w:b/>
              </w:rPr>
              <w:t>When will the candidate start using the function?</w:t>
            </w:r>
          </w:p>
        </w:tc>
      </w:tr>
      <w:tr w:rsidR="0050336A" w14:paraId="6E4AB290" w14:textId="77777777" w:rsidTr="00F76606">
        <w:trPr>
          <w:trHeight w:val="1134"/>
        </w:trPr>
        <w:tc>
          <w:tcPr>
            <w:tcW w:w="1134" w:type="dxa"/>
          </w:tcPr>
          <w:p w14:paraId="73C9CDC8"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1FE874C8"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0B494017"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6190107F"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ED5AFBA"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7A31BF98"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13E72D5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6C26C1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00C4AB2A" w:rsidR="0050336A" w:rsidRPr="0050336A" w:rsidRDefault="0050336A" w:rsidP="00B26146">
            <w:pPr>
              <w:pStyle w:val="Question"/>
              <w:tabs>
                <w:tab w:val="left" w:pos="607"/>
              </w:tabs>
              <w:ind w:right="183" w:firstLine="0"/>
              <w:rPr>
                <w:rFonts w:ascii="Verdana" w:hAnsi="Verdana" w:cs="Arial"/>
              </w:rPr>
            </w:pPr>
          </w:p>
        </w:tc>
        <w:tc>
          <w:tcPr>
            <w:tcW w:w="1405" w:type="dxa"/>
          </w:tcPr>
          <w:p w14:paraId="6F88CDC3" w14:textId="77777777" w:rsidR="0050336A" w:rsidRDefault="0050336A" w:rsidP="00B26146">
            <w:pPr>
              <w:pStyle w:val="Question"/>
              <w:tabs>
                <w:tab w:val="left" w:pos="607"/>
              </w:tabs>
              <w:ind w:right="183"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50336A" w:rsidRPr="001E4580" w14:paraId="47CF67ED" w14:textId="77777777" w:rsidTr="00F76606">
        <w:trPr>
          <w:trHeight w:val="1134"/>
        </w:trPr>
        <w:tc>
          <w:tcPr>
            <w:tcW w:w="1134" w:type="dxa"/>
          </w:tcPr>
          <w:p w14:paraId="42B140EA" w14:textId="77777777" w:rsidR="0050336A" w:rsidRPr="001E4580" w:rsidRDefault="0050336A" w:rsidP="00F76606">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7" w:type="dxa"/>
          </w:tcPr>
          <w:p w14:paraId="25141B90" w14:textId="77777777" w:rsidR="0050336A" w:rsidRPr="001E4580" w:rsidRDefault="0050336A" w:rsidP="00BC622B">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BC622B">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17" w:type="dxa"/>
          </w:tcPr>
          <w:p w14:paraId="2B17048F" w14:textId="77777777" w:rsidR="0050336A" w:rsidRPr="001E4580" w:rsidRDefault="0050336A" w:rsidP="00BC622B">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6" w:type="dxa"/>
          </w:tcPr>
          <w:p w14:paraId="546BB87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38FB964"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44BE5265" w:rsidR="0050336A" w:rsidRPr="0050336A" w:rsidRDefault="0050336A" w:rsidP="00BC622B">
            <w:pPr>
              <w:pStyle w:val="Question"/>
              <w:tabs>
                <w:tab w:val="left" w:pos="601"/>
                <w:tab w:val="left" w:pos="1034"/>
              </w:tabs>
              <w:ind w:right="177" w:firstLine="0"/>
              <w:rPr>
                <w:rFonts w:ascii="Verdana" w:hAnsi="Verdana" w:cs="Arial"/>
                <w:i/>
                <w:iCs/>
              </w:rPr>
            </w:pPr>
          </w:p>
        </w:tc>
        <w:tc>
          <w:tcPr>
            <w:tcW w:w="1430" w:type="dxa"/>
            <w:gridSpan w:val="2"/>
          </w:tcPr>
          <w:p w14:paraId="6E6085E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07FCFB3C"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17248073" w:rsidR="0050336A" w:rsidRPr="00B26146" w:rsidRDefault="0050336A" w:rsidP="00B26146">
            <w:pPr>
              <w:pStyle w:val="Question"/>
              <w:tabs>
                <w:tab w:val="left" w:pos="607"/>
              </w:tabs>
              <w:ind w:right="183" w:firstLine="0"/>
              <w:rPr>
                <w:rFonts w:ascii="Verdana" w:eastAsia="Arial Unicode MS" w:hAnsi="Verdana" w:cs="Arial Unicode MS"/>
              </w:rPr>
            </w:pPr>
          </w:p>
        </w:tc>
        <w:tc>
          <w:tcPr>
            <w:tcW w:w="1405" w:type="dxa"/>
          </w:tcPr>
          <w:p w14:paraId="077FAAFD" w14:textId="77777777" w:rsidR="0050336A" w:rsidRPr="00B26146" w:rsidRDefault="0050336A" w:rsidP="00B26146">
            <w:pPr>
              <w:pStyle w:val="Question"/>
              <w:tabs>
                <w:tab w:val="left" w:pos="601"/>
                <w:tab w:val="left" w:pos="1034"/>
              </w:tabs>
              <w:ind w:right="183" w:firstLine="0"/>
              <w:rPr>
                <w:rFonts w:ascii="Verdana" w:eastAsia="Arial Unicode MS" w:hAnsi="Verdana" w:cs="Arial Unicode MS"/>
              </w:rPr>
            </w:pPr>
            <w:r w:rsidRPr="00B26146">
              <w:rPr>
                <w:rFonts w:ascii="Verdana" w:eastAsia="Arial Unicode MS" w:hAnsi="Verdana" w:cs="Arial Unicode MS"/>
              </w:rPr>
              <w:fldChar w:fldCharType="begin">
                <w:ffData>
                  <w:name w:val="Text7"/>
                  <w:enabled/>
                  <w:calcOnExit w:val="0"/>
                  <w:textInput/>
                </w:ffData>
              </w:fldChar>
            </w:r>
            <w:r w:rsidRPr="00B26146">
              <w:rPr>
                <w:rFonts w:ascii="Verdana" w:eastAsia="Arial Unicode MS" w:hAnsi="Verdana" w:cs="Arial Unicode MS"/>
              </w:rPr>
              <w:instrText xml:space="preserve"> FORMTEXT </w:instrText>
            </w:r>
            <w:r w:rsidRPr="00B26146">
              <w:rPr>
                <w:rFonts w:ascii="Verdana" w:eastAsia="Arial Unicode MS" w:hAnsi="Verdana" w:cs="Arial Unicode MS"/>
              </w:rPr>
            </w:r>
            <w:r w:rsidRPr="00B26146">
              <w:rPr>
                <w:rFonts w:ascii="Verdana" w:eastAsia="Arial Unicode MS" w:hAnsi="Verdana" w:cs="Arial Unicode MS"/>
              </w:rPr>
              <w:fldChar w:fldCharType="separate"/>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fldChar w:fldCharType="end"/>
            </w:r>
          </w:p>
        </w:tc>
      </w:tr>
      <w:tr w:rsidR="0050336A" w14:paraId="5EB98206" w14:textId="77777777" w:rsidTr="00F76606">
        <w:trPr>
          <w:trHeight w:val="1134"/>
        </w:trPr>
        <w:tc>
          <w:tcPr>
            <w:tcW w:w="1134" w:type="dxa"/>
          </w:tcPr>
          <w:p w14:paraId="7AD2DBE4" w14:textId="77777777" w:rsidR="0050336A" w:rsidRDefault="0050336A" w:rsidP="000E5F9F">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064AB025"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0984CB76"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252C4948"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F0413CB"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021971B8"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0BA17A79"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CE42B4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7A04C71" w:rsidR="0050336A" w:rsidRPr="00B26146" w:rsidRDefault="0050336A" w:rsidP="00B26146">
            <w:pPr>
              <w:pStyle w:val="Question"/>
              <w:tabs>
                <w:tab w:val="left" w:pos="607"/>
              </w:tabs>
              <w:ind w:right="183" w:firstLine="0"/>
              <w:rPr>
                <w:rFonts w:ascii="Verdana" w:hAnsi="Verdana"/>
                <w:b/>
              </w:rPr>
            </w:pPr>
          </w:p>
        </w:tc>
        <w:tc>
          <w:tcPr>
            <w:tcW w:w="1405" w:type="dxa"/>
          </w:tcPr>
          <w:p w14:paraId="190B39E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1BF77091" w14:textId="77777777" w:rsidTr="00F76606">
        <w:trPr>
          <w:trHeight w:val="1134"/>
        </w:trPr>
        <w:tc>
          <w:tcPr>
            <w:tcW w:w="1134" w:type="dxa"/>
          </w:tcPr>
          <w:p w14:paraId="0DBE0CFB"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4F04A2C5"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16C14900"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540F86F"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8878F4B"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6D5F39F3"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3805904D"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87DB62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4A303F9F" w:rsidR="0050336A" w:rsidRPr="00B26146" w:rsidRDefault="0050336A" w:rsidP="00B26146">
            <w:pPr>
              <w:pStyle w:val="Question"/>
              <w:tabs>
                <w:tab w:val="left" w:pos="607"/>
              </w:tabs>
              <w:ind w:right="183" w:firstLine="0"/>
              <w:rPr>
                <w:rFonts w:ascii="Verdana" w:hAnsi="Verdana"/>
                <w:b/>
              </w:rPr>
            </w:pPr>
          </w:p>
        </w:tc>
        <w:tc>
          <w:tcPr>
            <w:tcW w:w="1405" w:type="dxa"/>
          </w:tcPr>
          <w:p w14:paraId="50E5D3B4"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30839FB0" w14:textId="77777777" w:rsidTr="00F76606">
        <w:trPr>
          <w:trHeight w:val="1134"/>
        </w:trPr>
        <w:tc>
          <w:tcPr>
            <w:tcW w:w="1134" w:type="dxa"/>
          </w:tcPr>
          <w:p w14:paraId="7EA62BC9"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47EAB84D"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1D604F45"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8101D1D"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D39BE1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727A4759"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1AB2ABF6"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37BB589"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1FC3196A" w:rsidR="0050336A" w:rsidRPr="00B26146" w:rsidRDefault="0050336A" w:rsidP="00B26146">
            <w:pPr>
              <w:pStyle w:val="Question"/>
              <w:tabs>
                <w:tab w:val="left" w:pos="607"/>
              </w:tabs>
              <w:ind w:right="183" w:firstLine="0"/>
              <w:rPr>
                <w:rFonts w:ascii="Verdana" w:hAnsi="Verdana"/>
                <w:b/>
              </w:rPr>
            </w:pPr>
          </w:p>
        </w:tc>
        <w:tc>
          <w:tcPr>
            <w:tcW w:w="1405" w:type="dxa"/>
          </w:tcPr>
          <w:p w14:paraId="418F462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bl>
    <w:p w14:paraId="211C0494" w14:textId="77777777" w:rsidR="009D701B" w:rsidRPr="003C1C0D" w:rsidRDefault="009D701B" w:rsidP="008C6DFC">
      <w:pPr>
        <w:pStyle w:val="Question"/>
        <w:tabs>
          <w:tab w:val="clear" w:pos="-142"/>
        </w:tabs>
        <w:spacing w:before="20"/>
        <w:ind w:firstLine="0"/>
        <w:rPr>
          <w:rFonts w:ascii="Verdana" w:hAnsi="Verdana"/>
        </w:rPr>
      </w:pPr>
    </w:p>
    <w:p w14:paraId="75768F1A" w14:textId="77777777" w:rsidR="00154C9A" w:rsidRPr="001A1FEA" w:rsidRDefault="00154C9A" w:rsidP="00556D0F">
      <w:pPr>
        <w:pStyle w:val="Question"/>
        <w:tabs>
          <w:tab w:val="clear" w:pos="-142"/>
        </w:tabs>
        <w:spacing w:before="20"/>
        <w:ind w:firstLine="0"/>
        <w:rPr>
          <w:rFonts w:ascii="Verdana" w:hAnsi="Verdana"/>
          <w:b/>
          <w:bCs/>
        </w:rPr>
      </w:pPr>
    </w:p>
    <w:p w14:paraId="311B6B67" w14:textId="77777777" w:rsidR="00EA7F47" w:rsidRDefault="00EA7F47">
      <w:pPr>
        <w:rPr>
          <w:rFonts w:ascii="Verdana" w:eastAsia="Times New Roman" w:hAnsi="Verdana" w:cs="Times New Roman"/>
          <w:b/>
          <w:sz w:val="18"/>
          <w:szCs w:val="20"/>
          <w:lang w:eastAsia="en-GB"/>
        </w:rPr>
      </w:pPr>
    </w:p>
    <w:p w14:paraId="493D77B3" w14:textId="77777777" w:rsidR="007D1A4C" w:rsidRDefault="007D1A4C">
      <w:pPr>
        <w:rPr>
          <w:rFonts w:ascii="Verdana" w:eastAsia="Times New Roman" w:hAnsi="Verdana" w:cs="Times New Roman"/>
          <w:b/>
          <w:sz w:val="18"/>
          <w:szCs w:val="20"/>
          <w:lang w:eastAsia="en-GB"/>
        </w:rPr>
      </w:pPr>
    </w:p>
    <w:p w14:paraId="0781FE38" w14:textId="77777777" w:rsidR="007D1A4C" w:rsidRDefault="007D1A4C">
      <w:pPr>
        <w:rPr>
          <w:rFonts w:ascii="Verdana" w:eastAsia="Times New Roman" w:hAnsi="Verdana" w:cs="Times New Roman"/>
          <w:b/>
          <w:sz w:val="18"/>
          <w:szCs w:val="20"/>
          <w:lang w:eastAsia="en-GB"/>
        </w:rPr>
      </w:pPr>
    </w:p>
    <w:p w14:paraId="3534EB5C" w14:textId="45815E1A" w:rsidR="007D1A4C" w:rsidRDefault="007D1A4C" w:rsidP="007D1A4C">
      <w:pPr>
        <w:pStyle w:val="Question"/>
        <w:tabs>
          <w:tab w:val="clear" w:pos="-142"/>
        </w:tabs>
        <w:spacing w:before="20"/>
        <w:ind w:firstLine="0"/>
        <w:rPr>
          <w:rFonts w:ascii="Verdana" w:hAnsi="Verdana"/>
        </w:rPr>
      </w:pPr>
    </w:p>
    <w:p w14:paraId="7D61DC50" w14:textId="21026D8F" w:rsidR="007D1A4C" w:rsidRDefault="007D1A4C">
      <w:pPr>
        <w:rPr>
          <w:rFonts w:ascii="Verdana" w:eastAsia="Times New Roman" w:hAnsi="Verdana" w:cs="Times New Roman"/>
          <w:b/>
          <w:sz w:val="18"/>
          <w:szCs w:val="20"/>
          <w:lang w:eastAsia="en-GB"/>
        </w:rPr>
        <w:sectPr w:rsidR="007D1A4C" w:rsidSect="002A0F5F">
          <w:pgSz w:w="11901" w:h="16846" w:code="9"/>
          <w:pgMar w:top="1276" w:right="680" w:bottom="907" w:left="3402" w:header="567" w:footer="482" w:gutter="0"/>
          <w:pgNumType w:chapStyle="1"/>
          <w:cols w:space="720"/>
          <w:titlePg/>
        </w:sectPr>
      </w:pPr>
    </w:p>
    <w:p w14:paraId="5B418813" w14:textId="23D3E017" w:rsidR="0094495C" w:rsidRDefault="0094495C">
      <w:pPr>
        <w:rPr>
          <w:rFonts w:ascii="Verdana" w:eastAsia="Times New Roman" w:hAnsi="Verdana" w:cs="Times New Roman"/>
          <w:b/>
          <w:sz w:val="18"/>
          <w:szCs w:val="20"/>
          <w:lang w:eastAsia="en-G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4495C" w:rsidRPr="00E03255" w14:paraId="0D6BD165" w14:textId="77777777" w:rsidTr="0094495C">
        <w:trPr>
          <w:trHeight w:hRule="exact" w:val="903"/>
        </w:trPr>
        <w:tc>
          <w:tcPr>
            <w:tcW w:w="2268" w:type="dxa"/>
            <w:shd w:val="clear" w:color="auto" w:fill="701B45"/>
            <w:vAlign w:val="center"/>
          </w:tcPr>
          <w:p w14:paraId="28E58156" w14:textId="0F03F0FA" w:rsidR="0094495C" w:rsidRPr="00EB352E" w:rsidRDefault="0094495C"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5" behindDoc="1" locked="0" layoutInCell="0" allowOverlap="1" wp14:anchorId="2E5268FB" wp14:editId="2A922579">
                      <wp:simplePos x="0" y="0"/>
                      <wp:positionH relativeFrom="column">
                        <wp:posOffset>-1438910</wp:posOffset>
                      </wp:positionH>
                      <wp:positionV relativeFrom="paragraph">
                        <wp:posOffset>1270</wp:posOffset>
                      </wp:positionV>
                      <wp:extent cx="6414135" cy="344170"/>
                      <wp:effectExtent l="0" t="1270" r="0" b="0"/>
                      <wp:wrapNone/>
                      <wp:docPr id="4"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A6CD77D" id="Rectangle 4" o:spid="_x0000_s1026" style="position:absolute;margin-left:-113.3pt;margin-top:.1pt;width:505.05pt;height:27.1pt;z-index:-25165823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EF60FD">
              <w:rPr>
                <w:rFonts w:ascii="Verdana" w:hAnsi="Verdana"/>
                <w:sz w:val="32"/>
              </w:rPr>
              <w:t>6</w:t>
            </w:r>
          </w:p>
        </w:tc>
        <w:tc>
          <w:tcPr>
            <w:tcW w:w="7825" w:type="dxa"/>
            <w:shd w:val="clear" w:color="auto" w:fill="701B45"/>
            <w:vAlign w:val="center"/>
          </w:tcPr>
          <w:p w14:paraId="079F82DB" w14:textId="23661BDC" w:rsidR="0094495C" w:rsidRPr="00E03255" w:rsidRDefault="00EF60FD" w:rsidP="00B03385">
            <w:pPr>
              <w:pStyle w:val="Sectionheading"/>
              <w:spacing w:before="0"/>
              <w:rPr>
                <w:rFonts w:ascii="Verdana" w:hAnsi="Verdana"/>
              </w:rPr>
            </w:pPr>
            <w:r>
              <w:rPr>
                <w:rFonts w:ascii="Verdana" w:hAnsi="Verdana"/>
              </w:rPr>
              <w:t>C</w:t>
            </w:r>
            <w:r w:rsidR="0094495C" w:rsidRPr="00E03255">
              <w:rPr>
                <w:rFonts w:ascii="Verdana" w:hAnsi="Verdana"/>
              </w:rPr>
              <w:t>ontrolled functions – Appointed Representatives</w:t>
            </w:r>
          </w:p>
        </w:tc>
      </w:tr>
    </w:tbl>
    <w:p w14:paraId="7C4CCE41" w14:textId="77777777" w:rsidR="0094495C" w:rsidRDefault="0094495C" w:rsidP="0094495C">
      <w:pPr>
        <w:pStyle w:val="Question"/>
        <w:tabs>
          <w:tab w:val="clear" w:pos="-142"/>
        </w:tabs>
        <w:spacing w:before="20"/>
        <w:ind w:firstLine="0"/>
        <w:rPr>
          <w:rFonts w:ascii="Verdana" w:hAnsi="Verdana"/>
        </w:rPr>
      </w:pPr>
    </w:p>
    <w:p w14:paraId="3E813C8C" w14:textId="77777777" w:rsidR="00841253" w:rsidRPr="001309EF" w:rsidRDefault="00841253" w:rsidP="00841253">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(ie CF1 (AR), CF3 (AR), CF4 (AR) and CF5 (AR)). We do not expect this to apply to many firms.</w:t>
      </w:r>
    </w:p>
    <w:p w14:paraId="0492E197" w14:textId="47342528" w:rsidR="00387FEA" w:rsidRPr="00387FEA" w:rsidRDefault="00AE3C2F" w:rsidP="00387FEA">
      <w:pPr>
        <w:pStyle w:val="Question"/>
        <w:rPr>
          <w:rFonts w:ascii="Verdana" w:hAnsi="Verdana"/>
          <w:b/>
        </w:rPr>
      </w:pPr>
      <w:r w:rsidRPr="00B27110">
        <w:rPr>
          <w:rFonts w:ascii="Verdana" w:hAnsi="Verdana"/>
          <w:b/>
        </w:rPr>
        <w:tab/>
      </w:r>
      <w:r w:rsidR="00841253">
        <w:rPr>
          <w:rFonts w:ascii="Verdana" w:hAnsi="Verdana"/>
          <w:b/>
        </w:rPr>
        <w:t>6.1</w:t>
      </w:r>
      <w:r w:rsidRPr="00B27110">
        <w:rPr>
          <w:rFonts w:ascii="Verdana" w:hAnsi="Verdana"/>
          <w:b/>
        </w:rPr>
        <w:tab/>
      </w:r>
      <w:r w:rsidR="00387FEA" w:rsidRPr="00387FEA">
        <w:rPr>
          <w:rFonts w:ascii="Verdana" w:hAnsi="Verdana"/>
          <w:b/>
        </w:rPr>
        <w:t xml:space="preserve">For applications from a single firm, please tick the boxes that correspond to the controlled functions to be performed. If the controlled functions are to be performed for more than one firm, please go to </w:t>
      </w:r>
      <w:r w:rsidR="0003617E">
        <w:rPr>
          <w:rFonts w:ascii="Verdana" w:hAnsi="Verdana"/>
          <w:b/>
        </w:rPr>
        <w:t>Q</w:t>
      </w:r>
      <w:r w:rsidR="00387FEA" w:rsidRPr="00387FEA">
        <w:rPr>
          <w:rFonts w:ascii="Verdana" w:hAnsi="Verdana"/>
          <w:b/>
        </w:rPr>
        <w:t xml:space="preserve">uestion </w:t>
      </w:r>
      <w:r w:rsidR="0003617E">
        <w:rPr>
          <w:rFonts w:ascii="Verdana" w:hAnsi="Verdana"/>
          <w:b/>
        </w:rPr>
        <w:t>6.4.</w:t>
      </w:r>
    </w:p>
    <w:p w14:paraId="076AD1EA" w14:textId="77777777" w:rsidR="00387FEA" w:rsidRDefault="00387FEA" w:rsidP="00387FEA">
      <w:pPr>
        <w:pStyle w:val="Question"/>
        <w:tabs>
          <w:tab w:val="clear" w:pos="-142"/>
        </w:tabs>
        <w:spacing w:before="20"/>
        <w:ind w:firstLine="0"/>
        <w:rPr>
          <w:rFonts w:ascii="Verdana" w:hAnsi="Verdana"/>
          <w:b/>
          <w:bCs/>
        </w:rPr>
      </w:pPr>
    </w:p>
    <w:p w14:paraId="3B88097C" w14:textId="771A1384" w:rsidR="00387FEA" w:rsidRPr="00387FEA" w:rsidRDefault="00387FEA" w:rsidP="00387FEA">
      <w:pPr>
        <w:pStyle w:val="Question"/>
        <w:tabs>
          <w:tab w:val="clear" w:pos="-142"/>
        </w:tabs>
        <w:spacing w:before="20"/>
        <w:ind w:firstLine="0"/>
        <w:rPr>
          <w:rFonts w:ascii="Verdana" w:hAnsi="Verdana"/>
          <w:b/>
          <w:bCs/>
        </w:rPr>
      </w:pPr>
      <w:r w:rsidRPr="00387FEA">
        <w:rPr>
          <w:rFonts w:ascii="Verdana" w:hAnsi="Verdana"/>
          <w:b/>
          <w:bCs/>
        </w:rPr>
        <w:t>Significant influence functions</w:t>
      </w:r>
    </w:p>
    <w:p w14:paraId="3B499EA3" w14:textId="5F5DDEFC" w:rsidR="00AE3C2F" w:rsidRDefault="00AE3C2F" w:rsidP="00387F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1C47BB">
        <w:rPr>
          <w:rFonts w:ascii="Verdana" w:hAnsi="Verdana"/>
        </w:rPr>
        <w:t>CF 1 (AR) Director function</w:t>
      </w:r>
    </w:p>
    <w:p w14:paraId="7E124A56" w14:textId="665554F8" w:rsidR="007A33DA" w:rsidRDefault="007A33DA" w:rsidP="007A33D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CF </w:t>
      </w:r>
      <w:r w:rsidR="00AE1498">
        <w:rPr>
          <w:rFonts w:ascii="Verdana" w:hAnsi="Verdana"/>
        </w:rPr>
        <w:t>2</w:t>
      </w:r>
      <w:r>
        <w:rPr>
          <w:rFonts w:ascii="Verdana" w:hAnsi="Verdana"/>
        </w:rPr>
        <w:t xml:space="preserve"> (AR) Non-executive director function</w:t>
      </w:r>
    </w:p>
    <w:p w14:paraId="1257A929" w14:textId="7D7CBB86" w:rsidR="00AE3C2F" w:rsidRPr="003C1C0D"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3 (AR) Chief executive function</w:t>
      </w:r>
    </w:p>
    <w:p w14:paraId="48014A7C" w14:textId="784F36DB" w:rsidR="00AE3C2F"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4 (AR) Partner function</w:t>
      </w:r>
    </w:p>
    <w:p w14:paraId="04658C43" w14:textId="6835F546" w:rsidR="001C47BB" w:rsidRPr="003C1C0D" w:rsidRDefault="001C47BB" w:rsidP="001C47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CF </w:t>
      </w:r>
      <w:r w:rsidR="00FC0F37">
        <w:rPr>
          <w:rFonts w:ascii="Verdana" w:hAnsi="Verdana"/>
        </w:rPr>
        <w:t>5</w:t>
      </w:r>
      <w:r>
        <w:rPr>
          <w:rFonts w:ascii="Verdana" w:hAnsi="Verdana"/>
        </w:rPr>
        <w:t xml:space="preserve"> (AR) </w:t>
      </w:r>
      <w:r w:rsidR="00FC0F37">
        <w:rPr>
          <w:rFonts w:ascii="Verdana" w:hAnsi="Verdana"/>
        </w:rPr>
        <w:t xml:space="preserve">Director of an unincorporated association </w:t>
      </w:r>
      <w:r>
        <w:rPr>
          <w:rFonts w:ascii="Verdana" w:hAnsi="Verdana"/>
        </w:rPr>
        <w:t>function</w:t>
      </w:r>
    </w:p>
    <w:p w14:paraId="11F879CE" w14:textId="13F3B949" w:rsidR="001C47BB" w:rsidRDefault="001C47BB" w:rsidP="00AE3C2F">
      <w:pPr>
        <w:pStyle w:val="Question"/>
        <w:tabs>
          <w:tab w:val="clear" w:pos="-142"/>
        </w:tabs>
        <w:spacing w:before="20"/>
        <w:ind w:firstLine="0"/>
        <w:rPr>
          <w:rFonts w:ascii="Verdana" w:hAnsi="Verdana"/>
        </w:rPr>
      </w:pPr>
    </w:p>
    <w:p w14:paraId="15376876" w14:textId="16C71280" w:rsidR="00FC0F37" w:rsidRPr="00387FEA" w:rsidRDefault="00FC0F37" w:rsidP="00FC0F37">
      <w:pPr>
        <w:pStyle w:val="Question"/>
        <w:tabs>
          <w:tab w:val="clear" w:pos="-142"/>
        </w:tabs>
        <w:spacing w:before="20"/>
        <w:ind w:firstLine="0"/>
        <w:rPr>
          <w:rFonts w:ascii="Verdana" w:hAnsi="Verdana"/>
          <w:b/>
          <w:bCs/>
        </w:rPr>
      </w:pPr>
      <w:r>
        <w:rPr>
          <w:rFonts w:ascii="Verdana" w:hAnsi="Verdana"/>
          <w:b/>
          <w:bCs/>
        </w:rPr>
        <w:t>Senio</w:t>
      </w:r>
      <w:r w:rsidR="007C3458">
        <w:rPr>
          <w:rFonts w:ascii="Verdana" w:hAnsi="Verdana"/>
          <w:b/>
          <w:bCs/>
        </w:rPr>
        <w:t xml:space="preserve">r Management </w:t>
      </w:r>
      <w:r w:rsidRPr="00387FEA">
        <w:rPr>
          <w:rFonts w:ascii="Verdana" w:hAnsi="Verdana"/>
          <w:b/>
          <w:bCs/>
        </w:rPr>
        <w:t>functions</w:t>
      </w:r>
      <w:r w:rsidR="00980011">
        <w:rPr>
          <w:rFonts w:ascii="Verdana" w:hAnsi="Verdana"/>
          <w:b/>
          <w:bCs/>
        </w:rPr>
        <w:t xml:space="preserve"> </w:t>
      </w:r>
      <w:r w:rsidR="00980011" w:rsidRPr="00651F11">
        <w:rPr>
          <w:rFonts w:ascii="Verdana" w:hAnsi="Verdana"/>
        </w:rPr>
        <w:t>(only applicable for limited permission consumer credit firms that are ARs for other businesses)</w:t>
      </w:r>
    </w:p>
    <w:p w14:paraId="09AF20FB" w14:textId="361137A5"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7C3458">
        <w:rPr>
          <w:rFonts w:ascii="Verdana" w:hAnsi="Verdana"/>
        </w:rPr>
        <w:t>SM</w:t>
      </w:r>
      <w:r>
        <w:rPr>
          <w:rFonts w:ascii="Verdana" w:hAnsi="Verdana"/>
        </w:rPr>
        <w:t xml:space="preserve">F 1 (AR) </w:t>
      </w:r>
      <w:r w:rsidR="007C3458">
        <w:rPr>
          <w:rFonts w:ascii="Verdana" w:hAnsi="Verdana"/>
        </w:rPr>
        <w:t xml:space="preserve">Chief Executive </w:t>
      </w:r>
      <w:r>
        <w:rPr>
          <w:rFonts w:ascii="Verdana" w:hAnsi="Verdana"/>
        </w:rPr>
        <w:t>function</w:t>
      </w:r>
    </w:p>
    <w:p w14:paraId="1E90F3CF" w14:textId="619F9326" w:rsidR="00FC0F37" w:rsidRPr="003C1C0D"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SMF</w:t>
      </w:r>
      <w:r>
        <w:rPr>
          <w:rFonts w:ascii="Verdana" w:hAnsi="Verdana"/>
        </w:rPr>
        <w:t xml:space="preserve"> 3 (AR) </w:t>
      </w:r>
      <w:r w:rsidR="007C3458">
        <w:rPr>
          <w:rFonts w:ascii="Verdana" w:hAnsi="Verdana"/>
        </w:rPr>
        <w:t xml:space="preserve">Executive Director </w:t>
      </w:r>
      <w:r>
        <w:rPr>
          <w:rFonts w:ascii="Verdana" w:hAnsi="Verdana"/>
        </w:rPr>
        <w:t>function</w:t>
      </w:r>
    </w:p>
    <w:p w14:paraId="39E60FA3" w14:textId="35573C67"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 xml:space="preserve">SMF </w:t>
      </w:r>
      <w:r w:rsidR="00C37DCF">
        <w:rPr>
          <w:rFonts w:ascii="Verdana" w:hAnsi="Verdana"/>
        </w:rPr>
        <w:t>27</w:t>
      </w:r>
      <w:r>
        <w:rPr>
          <w:rFonts w:ascii="Verdana" w:hAnsi="Verdana"/>
        </w:rPr>
        <w:t xml:space="preserve"> (AR) Partner function</w:t>
      </w:r>
    </w:p>
    <w:p w14:paraId="0817D447" w14:textId="73F62288" w:rsidR="00FC0F37" w:rsidRDefault="00FC0F37" w:rsidP="00AE3C2F">
      <w:pPr>
        <w:pStyle w:val="Question"/>
        <w:tabs>
          <w:tab w:val="clear" w:pos="-142"/>
        </w:tabs>
        <w:spacing w:before="20"/>
        <w:ind w:firstLine="0"/>
        <w:rPr>
          <w:rFonts w:ascii="Verdana" w:hAnsi="Verdana"/>
        </w:rPr>
      </w:pPr>
    </w:p>
    <w:p w14:paraId="09534076" w14:textId="5841FC1C" w:rsidR="00651F11" w:rsidRPr="00387FEA" w:rsidRDefault="00651F11" w:rsidP="00651F11">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59DCA078" w14:textId="5CD48A88" w:rsidR="00651F11" w:rsidRDefault="00651F11" w:rsidP="00651F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55AAE832" w14:textId="5F06AA3F" w:rsidR="0003617E" w:rsidRPr="00B27110" w:rsidRDefault="0003617E" w:rsidP="0003617E">
      <w:pPr>
        <w:pStyle w:val="Question"/>
        <w:rPr>
          <w:rFonts w:ascii="Verdana" w:hAnsi="Verdana"/>
          <w:b/>
        </w:rPr>
      </w:pPr>
      <w:r w:rsidRPr="00B27110">
        <w:rPr>
          <w:rFonts w:ascii="Verdana" w:hAnsi="Verdana"/>
          <w:b/>
        </w:rPr>
        <w:tab/>
      </w:r>
      <w:r w:rsidR="0051622F">
        <w:rPr>
          <w:rFonts w:ascii="Verdana" w:hAnsi="Verdana"/>
          <w:b/>
        </w:rPr>
        <w:t>6.2</w:t>
      </w:r>
      <w:r w:rsidRPr="00ED1D1E">
        <w:rPr>
          <w:rFonts w:ascii="Verdana" w:hAnsi="Verdana"/>
          <w:b/>
        </w:rPr>
        <w:tab/>
      </w:r>
      <w:r>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3617E" w:rsidRPr="00E0460D" w14:paraId="0069077C" w14:textId="77777777" w:rsidTr="00EA71CB">
        <w:trPr>
          <w:trHeight w:hRule="exact" w:val="397"/>
        </w:trPr>
        <w:tc>
          <w:tcPr>
            <w:tcW w:w="7088" w:type="dxa"/>
            <w:vAlign w:val="center"/>
          </w:tcPr>
          <w:p w14:paraId="189AA999" w14:textId="77777777" w:rsidR="0003617E" w:rsidRPr="00E0460D" w:rsidRDefault="0003617E"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1B6143" w14:textId="32EBE04E" w:rsidR="00AC7B7F" w:rsidRDefault="00AC7B7F" w:rsidP="00AC7B7F">
      <w:pPr>
        <w:pStyle w:val="Question"/>
        <w:rPr>
          <w:rFonts w:ascii="Verdana" w:hAnsi="Verdana"/>
          <w:b/>
        </w:rPr>
      </w:pPr>
      <w:r>
        <w:rPr>
          <w:rFonts w:ascii="Verdana" w:hAnsi="Verdana"/>
          <w:b/>
        </w:rPr>
        <w:tab/>
      </w:r>
      <w:r w:rsidR="0051622F">
        <w:rPr>
          <w:rFonts w:ascii="Verdana" w:hAnsi="Verdana"/>
          <w:b/>
        </w:rPr>
        <w:t>6</w:t>
      </w:r>
      <w:r w:rsidR="00B86A05">
        <w:rPr>
          <w:rFonts w:ascii="Verdana" w:hAnsi="Verdana"/>
          <w:b/>
        </w:rPr>
        <w:t>.</w:t>
      </w:r>
      <w:r w:rsidR="0051622F">
        <w:rPr>
          <w:rFonts w:ascii="Verdana" w:hAnsi="Verdana"/>
          <w:b/>
        </w:rPr>
        <w:t>3</w:t>
      </w:r>
      <w:r>
        <w:rPr>
          <w:rFonts w:ascii="Verdana" w:hAnsi="Verdana"/>
          <w:b/>
        </w:rPr>
        <w:tab/>
      </w:r>
      <w:r w:rsidR="0051622F">
        <w:rPr>
          <w:rFonts w:ascii="Verdana" w:hAnsi="Verdana"/>
          <w:b/>
        </w:rPr>
        <w:t>When will the candidate start using the functions? (dd/mm/yyyy)</w:t>
      </w:r>
      <w:r w:rsidR="0051622F">
        <w:rPr>
          <w:rFonts w:ascii="Verdana" w:hAnsi="Verdana"/>
          <w:b/>
        </w:rPr>
        <w:br/>
      </w:r>
      <w:r w:rsidR="0051622F" w:rsidRPr="0067492E">
        <w:rPr>
          <w:rFonts w:ascii="Verdana" w:hAnsi="Verdana"/>
          <w:bCs/>
        </w:rPr>
        <w:t xml:space="preserve">For example, </w:t>
      </w:r>
      <w:r w:rsidR="008D4F08">
        <w:rPr>
          <w:rFonts w:ascii="Verdana" w:hAnsi="Verdana"/>
          <w:bCs/>
        </w:rPr>
        <w:t>09 07 2022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51622F" w:rsidRPr="00B27110" w14:paraId="565542FF"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2DD73B"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A6D81C"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CBD96AB"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049F890"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D16901"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62A27"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37BC507"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9D8A0D2" w14:textId="098E517A"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2E0DC35" w14:textId="4FFD0C95"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42737B" w14:textId="67592B59"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101D37F" w14:textId="03060616" w:rsidR="0051622F" w:rsidRDefault="0051622F" w:rsidP="00154C9A">
      <w:pPr>
        <w:pStyle w:val="Question"/>
        <w:rPr>
          <w:rFonts w:ascii="Verdana" w:hAnsi="Verdana"/>
          <w:b/>
        </w:rPr>
      </w:pPr>
    </w:p>
    <w:p w14:paraId="19243197" w14:textId="77777777" w:rsidR="0051622F" w:rsidRDefault="0051622F">
      <w:pPr>
        <w:rPr>
          <w:rFonts w:ascii="Verdana" w:eastAsia="Times New Roman" w:hAnsi="Verdana" w:cs="Times New Roman"/>
          <w:b/>
          <w:sz w:val="18"/>
          <w:szCs w:val="20"/>
          <w:lang w:eastAsia="en-GB"/>
        </w:rPr>
      </w:pPr>
      <w:r>
        <w:rPr>
          <w:rFonts w:ascii="Verdana" w:hAnsi="Verdana"/>
          <w:b/>
        </w:rPr>
        <w:br w:type="page"/>
      </w:r>
    </w:p>
    <w:p w14:paraId="3E27E7E2" w14:textId="00DFC828" w:rsidR="00154C9A" w:rsidRDefault="00154C9A" w:rsidP="00154C9A">
      <w:pPr>
        <w:pStyle w:val="Question"/>
        <w:rPr>
          <w:rFonts w:ascii="Verdana" w:hAnsi="Verdana"/>
          <w:b/>
        </w:rPr>
      </w:pPr>
      <w:r>
        <w:rPr>
          <w:rFonts w:ascii="Verdana" w:hAnsi="Verdana"/>
          <w:b/>
        </w:rPr>
        <w:lastRenderedPageBreak/>
        <w:tab/>
      </w:r>
      <w:r w:rsidR="0051622F">
        <w:rPr>
          <w:rFonts w:ascii="Verdana" w:hAnsi="Verdana"/>
          <w:b/>
        </w:rPr>
        <w:t>6.4</w:t>
      </w:r>
      <w:r>
        <w:rPr>
          <w:rFonts w:ascii="Verdana" w:hAnsi="Verdana"/>
          <w:b/>
        </w:rPr>
        <w:tab/>
        <w:t>Complete this section only if the application is on behalf of more than one firm.</w:t>
      </w:r>
    </w:p>
    <w:p w14:paraId="687AC5CB" w14:textId="2943A028" w:rsidR="00154C9A" w:rsidRDefault="00154C9A" w:rsidP="00154C9A">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0" w:type="auto"/>
        <w:tblInd w:w="108" w:type="dxa"/>
        <w:tblLayout w:type="fixed"/>
        <w:tblLook w:val="04A0" w:firstRow="1" w:lastRow="0" w:firstColumn="1" w:lastColumn="0" w:noHBand="0" w:noVBand="1"/>
      </w:tblPr>
      <w:tblGrid>
        <w:gridCol w:w="1205"/>
        <w:gridCol w:w="1478"/>
        <w:gridCol w:w="1570"/>
        <w:gridCol w:w="1843"/>
        <w:gridCol w:w="1831"/>
      </w:tblGrid>
      <w:tr w:rsidR="00154C9A" w14:paraId="01B2E1F5" w14:textId="77777777" w:rsidTr="00C17E54">
        <w:tc>
          <w:tcPr>
            <w:tcW w:w="1205" w:type="dxa"/>
            <w:shd w:val="clear" w:color="auto" w:fill="D9D9D9" w:themeFill="background1" w:themeFillShade="D9"/>
          </w:tcPr>
          <w:p w14:paraId="60938851" w14:textId="77777777" w:rsidR="00154C9A" w:rsidRDefault="00154C9A" w:rsidP="00B03385">
            <w:pPr>
              <w:pStyle w:val="Question"/>
              <w:tabs>
                <w:tab w:val="clear" w:pos="284"/>
              </w:tabs>
              <w:ind w:right="386" w:firstLine="0"/>
              <w:rPr>
                <w:rFonts w:ascii="Verdana" w:hAnsi="Verdana"/>
                <w:b/>
              </w:rPr>
            </w:pPr>
            <w:r>
              <w:rPr>
                <w:rFonts w:ascii="Verdana" w:hAnsi="Verdana"/>
                <w:b/>
              </w:rPr>
              <w:t>FRN</w:t>
            </w:r>
          </w:p>
        </w:tc>
        <w:tc>
          <w:tcPr>
            <w:tcW w:w="1478" w:type="dxa"/>
            <w:shd w:val="clear" w:color="auto" w:fill="D9D9D9" w:themeFill="background1" w:themeFillShade="D9"/>
          </w:tcPr>
          <w:p w14:paraId="16E16D82" w14:textId="77777777" w:rsidR="00154C9A" w:rsidRDefault="00154C9A" w:rsidP="00B03385">
            <w:pPr>
              <w:pStyle w:val="Question"/>
              <w:ind w:right="170" w:firstLine="0"/>
              <w:rPr>
                <w:rFonts w:ascii="Verdana" w:hAnsi="Verdana"/>
                <w:b/>
              </w:rPr>
            </w:pPr>
            <w:r>
              <w:rPr>
                <w:rFonts w:ascii="Verdana" w:hAnsi="Verdana"/>
                <w:b/>
              </w:rPr>
              <w:t>Name of firm</w:t>
            </w:r>
          </w:p>
        </w:tc>
        <w:tc>
          <w:tcPr>
            <w:tcW w:w="1570" w:type="dxa"/>
            <w:shd w:val="clear" w:color="auto" w:fill="D9D9D9" w:themeFill="background1" w:themeFillShade="D9"/>
          </w:tcPr>
          <w:p w14:paraId="6132E526" w14:textId="77777777" w:rsidR="00154C9A" w:rsidRDefault="00154C9A" w:rsidP="00B03385">
            <w:pPr>
              <w:pStyle w:val="Question"/>
              <w:ind w:right="29" w:firstLine="0"/>
              <w:rPr>
                <w:rFonts w:ascii="Verdana" w:hAnsi="Verdana"/>
                <w:b/>
              </w:rPr>
            </w:pPr>
            <w:r>
              <w:rPr>
                <w:rFonts w:ascii="Verdana" w:hAnsi="Verdana"/>
                <w:b/>
              </w:rPr>
              <w:t>Controlled Function</w:t>
            </w:r>
          </w:p>
        </w:tc>
        <w:tc>
          <w:tcPr>
            <w:tcW w:w="1843" w:type="dxa"/>
            <w:shd w:val="clear" w:color="auto" w:fill="D9D9D9" w:themeFill="background1" w:themeFillShade="D9"/>
          </w:tcPr>
          <w:p w14:paraId="788DC33C" w14:textId="4FDC19E7" w:rsidR="00154C9A" w:rsidRDefault="0051622F" w:rsidP="00B03385">
            <w:pPr>
              <w:pStyle w:val="Question"/>
              <w:ind w:right="0" w:firstLine="0"/>
              <w:rPr>
                <w:rFonts w:ascii="Verdana" w:hAnsi="Verdana"/>
                <w:b/>
              </w:rPr>
            </w:pPr>
            <w:r>
              <w:rPr>
                <w:rFonts w:ascii="Verdana" w:hAnsi="Verdana"/>
                <w:b/>
              </w:rPr>
              <w:t>Candidate’s j</w:t>
            </w:r>
            <w:r w:rsidR="00154C9A">
              <w:rPr>
                <w:rFonts w:ascii="Verdana" w:hAnsi="Verdana"/>
                <w:b/>
              </w:rPr>
              <w:t>ob title</w:t>
            </w:r>
          </w:p>
        </w:tc>
        <w:tc>
          <w:tcPr>
            <w:tcW w:w="1831" w:type="dxa"/>
            <w:shd w:val="clear" w:color="auto" w:fill="D9D9D9" w:themeFill="background1" w:themeFillShade="D9"/>
          </w:tcPr>
          <w:p w14:paraId="7187CC3B" w14:textId="20319712" w:rsidR="00154C9A" w:rsidRDefault="0051622F" w:rsidP="00C17E54">
            <w:pPr>
              <w:pStyle w:val="Question"/>
              <w:ind w:right="0" w:firstLine="0"/>
              <w:rPr>
                <w:rFonts w:ascii="Verdana" w:hAnsi="Verdana"/>
                <w:b/>
              </w:rPr>
            </w:pPr>
            <w:r>
              <w:rPr>
                <w:rFonts w:ascii="Verdana" w:hAnsi="Verdana"/>
                <w:b/>
              </w:rPr>
              <w:t>When will the candidate start using the functions?</w:t>
            </w:r>
            <w:r w:rsidR="00C17E54">
              <w:rPr>
                <w:rFonts w:ascii="Verdana" w:hAnsi="Verdana"/>
                <w:b/>
              </w:rPr>
              <w:br/>
            </w:r>
            <w:r>
              <w:rPr>
                <w:rFonts w:ascii="Verdana" w:hAnsi="Verdana"/>
                <w:b/>
              </w:rPr>
              <w:t>(dd/mm/yyyy)</w:t>
            </w:r>
          </w:p>
        </w:tc>
      </w:tr>
      <w:tr w:rsidR="00154C9A" w14:paraId="79B99004" w14:textId="77777777" w:rsidTr="00C17E54">
        <w:trPr>
          <w:trHeight w:val="1134"/>
        </w:trPr>
        <w:tc>
          <w:tcPr>
            <w:tcW w:w="1205" w:type="dxa"/>
          </w:tcPr>
          <w:p w14:paraId="4693247C"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15EB7089"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0448E6D4"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7BCC092F"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D895CCA"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rsidRPr="001E4580" w14:paraId="3FAB7D38" w14:textId="77777777" w:rsidTr="00C17E54">
        <w:trPr>
          <w:trHeight w:val="1134"/>
        </w:trPr>
        <w:tc>
          <w:tcPr>
            <w:tcW w:w="1205" w:type="dxa"/>
          </w:tcPr>
          <w:p w14:paraId="5ED6D31A" w14:textId="77777777" w:rsidR="00154C9A" w:rsidRPr="001E4580" w:rsidRDefault="00154C9A" w:rsidP="00B03385">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78" w:type="dxa"/>
          </w:tcPr>
          <w:p w14:paraId="726D6AC7" w14:textId="77777777" w:rsidR="00154C9A" w:rsidRPr="001E4580" w:rsidRDefault="00154C9A" w:rsidP="00B03385">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70" w:type="dxa"/>
          </w:tcPr>
          <w:p w14:paraId="6AA6486E" w14:textId="77777777" w:rsidR="00154C9A" w:rsidRPr="001E4580" w:rsidRDefault="00154C9A" w:rsidP="00B03385">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43" w:type="dxa"/>
          </w:tcPr>
          <w:p w14:paraId="083592C9" w14:textId="77777777" w:rsidR="00154C9A" w:rsidRPr="001E4580" w:rsidRDefault="00154C9A" w:rsidP="00B03385">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31" w:type="dxa"/>
          </w:tcPr>
          <w:p w14:paraId="0A4CCEF0" w14:textId="77777777" w:rsidR="00154C9A" w:rsidRPr="001E4580" w:rsidRDefault="00154C9A" w:rsidP="00B03385">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154C9A" w14:paraId="4B43E565" w14:textId="77777777" w:rsidTr="00C17E54">
        <w:trPr>
          <w:trHeight w:val="1134"/>
        </w:trPr>
        <w:tc>
          <w:tcPr>
            <w:tcW w:w="1205" w:type="dxa"/>
          </w:tcPr>
          <w:p w14:paraId="30EF916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1A90D61"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7D732597"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45760CAA"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CD0A482"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45AED356" w14:textId="77777777" w:rsidTr="00C17E54">
        <w:trPr>
          <w:trHeight w:val="1134"/>
        </w:trPr>
        <w:tc>
          <w:tcPr>
            <w:tcW w:w="1205" w:type="dxa"/>
          </w:tcPr>
          <w:p w14:paraId="06C42930"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2E6CD39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1FFDB700"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6362337E"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495E6754"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03045D5F" w14:textId="77777777" w:rsidTr="00C17E54">
        <w:trPr>
          <w:trHeight w:val="1134"/>
        </w:trPr>
        <w:tc>
          <w:tcPr>
            <w:tcW w:w="1205" w:type="dxa"/>
          </w:tcPr>
          <w:p w14:paraId="5EEE719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C87B40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7D1216AE"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39FCFC95"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3972C535"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160C8890" w14:textId="4972F3FC" w:rsidR="00154C9A" w:rsidRDefault="00154C9A" w:rsidP="00154C9A">
      <w:pPr>
        <w:pStyle w:val="Question"/>
        <w:tabs>
          <w:tab w:val="clear" w:pos="-142"/>
        </w:tabs>
        <w:spacing w:before="20"/>
        <w:ind w:firstLine="0"/>
        <w:rPr>
          <w:rFonts w:ascii="Verdana" w:hAnsi="Verdana"/>
        </w:rPr>
      </w:pPr>
      <w:bookmarkStart w:id="11" w:name="_Hlk88054334"/>
    </w:p>
    <w:bookmarkEnd w:id="11"/>
    <w:p w14:paraId="17789243" w14:textId="078FD083" w:rsidR="00154C9A" w:rsidRDefault="00154C9A" w:rsidP="00154C9A">
      <w:pPr>
        <w:rPr>
          <w:rFonts w:ascii="Verdana" w:hAnsi="Verdana"/>
          <w:b/>
        </w:rPr>
      </w:pPr>
    </w:p>
    <w:p w14:paraId="037E7E3B" w14:textId="77777777" w:rsidR="00B33D3F" w:rsidRDefault="00B33D3F">
      <w:pPr>
        <w:rPr>
          <w:rFonts w:ascii="Verdana" w:eastAsia="Times New Roman" w:hAnsi="Verdana" w:cs="Times New Roman"/>
          <w:b/>
          <w:sz w:val="18"/>
          <w:szCs w:val="20"/>
          <w:lang w:eastAsia="en-GB"/>
        </w:rPr>
        <w:sectPr w:rsidR="00B33D3F"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73ACA" w:rsidRPr="00EB352E" w14:paraId="18D1CF89" w14:textId="77777777" w:rsidTr="00EA71CB">
        <w:trPr>
          <w:trHeight w:hRule="exact" w:val="862"/>
        </w:trPr>
        <w:tc>
          <w:tcPr>
            <w:tcW w:w="2268" w:type="dxa"/>
            <w:shd w:val="clear" w:color="auto" w:fill="701B45"/>
            <w:vAlign w:val="center"/>
          </w:tcPr>
          <w:p w14:paraId="6EA91B3D" w14:textId="77777777" w:rsidR="00373ACA" w:rsidRPr="00EB352E" w:rsidRDefault="00373ACA" w:rsidP="00EA71CB">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51" behindDoc="1" locked="0" layoutInCell="0" allowOverlap="1" wp14:anchorId="6B73F3A6" wp14:editId="5A57057D">
                      <wp:simplePos x="0" y="0"/>
                      <wp:positionH relativeFrom="column">
                        <wp:posOffset>-1438910</wp:posOffset>
                      </wp:positionH>
                      <wp:positionV relativeFrom="paragraph">
                        <wp:posOffset>1270</wp:posOffset>
                      </wp:positionV>
                      <wp:extent cx="6414135" cy="344170"/>
                      <wp:effectExtent l="0" t="2540" r="0" b="0"/>
                      <wp:wrapNone/>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0049E12" id="Rectangle 9" o:spid="_x0000_s1026" style="position:absolute;margin-left:-113.3pt;margin-top:.1pt;width:505.05pt;height:27.1pt;z-index:-25165822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7</w:t>
            </w:r>
          </w:p>
        </w:tc>
        <w:tc>
          <w:tcPr>
            <w:tcW w:w="7825" w:type="dxa"/>
            <w:shd w:val="clear" w:color="auto" w:fill="701B45"/>
            <w:vAlign w:val="center"/>
          </w:tcPr>
          <w:p w14:paraId="6886DCCF" w14:textId="77777777" w:rsidR="00373ACA" w:rsidRPr="00EB352E" w:rsidRDefault="00373ACA" w:rsidP="00EA71CB">
            <w:pPr>
              <w:pStyle w:val="Sectionheading"/>
              <w:spacing w:before="0"/>
              <w:rPr>
                <w:rFonts w:ascii="Verdana" w:hAnsi="Verdana"/>
              </w:rPr>
            </w:pPr>
            <w:r>
              <w:rPr>
                <w:rFonts w:ascii="Verdana" w:hAnsi="Verdana"/>
              </w:rPr>
              <w:t>Statement of responsibilities</w:t>
            </w:r>
          </w:p>
        </w:tc>
      </w:tr>
    </w:tbl>
    <w:p w14:paraId="4413888C" w14:textId="77777777" w:rsidR="00373ACA" w:rsidRDefault="00373ACA" w:rsidP="00373ACA">
      <w:pPr>
        <w:pStyle w:val="Question"/>
        <w:tabs>
          <w:tab w:val="clear" w:pos="-142"/>
        </w:tabs>
        <w:spacing w:before="20"/>
        <w:ind w:firstLine="0"/>
        <w:rPr>
          <w:rFonts w:ascii="Verdana" w:hAnsi="Verdana"/>
        </w:rPr>
      </w:pPr>
    </w:p>
    <w:p w14:paraId="2348CD82" w14:textId="77777777" w:rsidR="00F34EAD" w:rsidRDefault="00F34EAD" w:rsidP="00F34EAD">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submitting an application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211BBD88" w14:textId="77777777" w:rsidR="00F34EAD" w:rsidRDefault="00F34EAD" w:rsidP="00373ACA">
      <w:pPr>
        <w:pStyle w:val="Question"/>
        <w:tabs>
          <w:tab w:val="clear" w:pos="-142"/>
        </w:tabs>
        <w:spacing w:before="20"/>
        <w:ind w:firstLine="0"/>
        <w:rPr>
          <w:rFonts w:ascii="Verdana" w:hAnsi="Verdana"/>
        </w:rPr>
      </w:pPr>
    </w:p>
    <w:p w14:paraId="3C6A2B2A" w14:textId="37B37024" w:rsidR="00373ACA" w:rsidRDefault="00373ACA" w:rsidP="00373ACA">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30" w:history="1">
        <w:r w:rsidR="00A2269D" w:rsidRPr="00EA45F9">
          <w:rPr>
            <w:rStyle w:val="Hyperlink"/>
            <w:rFonts w:ascii="Verdana" w:hAnsi="Verdana"/>
            <w:b/>
          </w:rPr>
          <w:t>https://www.handbook.fca.org.uk/form/sup/SUP_10C_Ann_10D_SOR_2019120</w:t>
        </w:r>
        <w:r w:rsidR="00A2269D" w:rsidRPr="00EA45F9">
          <w:rPr>
            <w:rStyle w:val="Hyperlink"/>
            <w:rFonts w:ascii="Verdana" w:hAnsi="Verdana"/>
            <w:b/>
          </w:rPr>
          <w:t>9</w:t>
        </w:r>
        <w:r w:rsidR="00A2269D" w:rsidRPr="00EA45F9">
          <w:rPr>
            <w:rStyle w:val="Hyperlink"/>
            <w:rFonts w:ascii="Verdana" w:hAnsi="Verdana"/>
            <w:b/>
          </w:rPr>
          <w:t>.pdf</w:t>
        </w:r>
      </w:hyperlink>
    </w:p>
    <w:p w14:paraId="5006CEF6" w14:textId="77777777" w:rsidR="00373ACA" w:rsidRDefault="00373ACA" w:rsidP="00373ACA">
      <w:pPr>
        <w:pStyle w:val="Question"/>
        <w:rPr>
          <w:rFonts w:ascii="Verdana" w:hAnsi="Verdana"/>
          <w:b/>
        </w:rPr>
      </w:pPr>
      <w:r>
        <w:rPr>
          <w:rFonts w:ascii="Verdana" w:hAnsi="Verdana"/>
          <w:b/>
        </w:rPr>
        <w:tab/>
      </w:r>
      <w:r>
        <w:rPr>
          <w:rFonts w:ascii="Verdana" w:hAnsi="Verdana"/>
          <w:b/>
        </w:rPr>
        <w:tab/>
      </w:r>
    </w:p>
    <w:p w14:paraId="303E9201" w14:textId="77777777" w:rsidR="00373ACA" w:rsidRDefault="00373ACA" w:rsidP="00373AC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2BD375A9" w14:textId="77777777" w:rsidR="00373ACA" w:rsidRDefault="00373ACA">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BC622B">
        <w:trPr>
          <w:trHeight w:hRule="exact" w:val="862"/>
        </w:trPr>
        <w:tc>
          <w:tcPr>
            <w:tcW w:w="2268" w:type="dxa"/>
            <w:shd w:val="clear" w:color="auto" w:fill="701B45"/>
            <w:vAlign w:val="center"/>
          </w:tcPr>
          <w:p w14:paraId="3EA45087" w14:textId="0DFAB3C1" w:rsidR="00722CC3" w:rsidRPr="00EB352E" w:rsidRDefault="00373ACA" w:rsidP="00BC622B">
            <w:pPr>
              <w:pStyle w:val="Sectionheading"/>
              <w:tabs>
                <w:tab w:val="right" w:pos="-142"/>
              </w:tabs>
              <w:spacing w:before="0"/>
              <w:ind w:right="142"/>
              <w:jc w:val="right"/>
              <w:rPr>
                <w:rFonts w:ascii="Verdana" w:hAnsi="Verdana"/>
                <w:sz w:val="32"/>
              </w:rPr>
            </w:pPr>
            <w:r>
              <w:rPr>
                <w:rFonts w:ascii="Verdana" w:hAnsi="Verdana"/>
              </w:rPr>
              <w:lastRenderedPageBreak/>
              <w:t>8</w:t>
            </w:r>
            <w:r w:rsidR="00722CC3">
              <w:rPr>
                <w:rFonts w:ascii="Verdana" w:hAnsi="Verdana"/>
              </w:rPr>
              <mc:AlternateContent>
                <mc:Choice Requires="wps">
                  <w:drawing>
                    <wp:anchor distT="0" distB="0" distL="114300" distR="114300" simplePos="0" relativeHeight="251658247" behindDoc="1" locked="0" layoutInCell="0" allowOverlap="1" wp14:anchorId="6E154A8D" wp14:editId="41D9EC7F">
                      <wp:simplePos x="0" y="0"/>
                      <wp:positionH relativeFrom="column">
                        <wp:posOffset>-1438910</wp:posOffset>
                      </wp:positionH>
                      <wp:positionV relativeFrom="paragraph">
                        <wp:posOffset>1270</wp:posOffset>
                      </wp:positionV>
                      <wp:extent cx="6414135" cy="344170"/>
                      <wp:effectExtent l="0" t="2540" r="0" b="0"/>
                      <wp:wrapNone/>
                      <wp:docPr id="18" name="Rectangl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A42754A" id="Rectangle 18" o:spid="_x0000_s1026" style="position:absolute;margin-left:-113.3pt;margin-top:.1pt;width:505.05pt;height:27.1pt;z-index:-25165823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p>
        </w:tc>
        <w:tc>
          <w:tcPr>
            <w:tcW w:w="7825" w:type="dxa"/>
            <w:shd w:val="clear" w:color="auto" w:fill="701B45"/>
            <w:vAlign w:val="center"/>
          </w:tcPr>
          <w:p w14:paraId="40B22901" w14:textId="0455B006" w:rsidR="00722CC3" w:rsidRPr="00EB352E" w:rsidRDefault="00722CC3" w:rsidP="00BC622B">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4C5B981B" w14:textId="5F3EA50D" w:rsidR="00E64128" w:rsidRDefault="00CB5ECC" w:rsidP="00E20CFB">
      <w:pPr>
        <w:pStyle w:val="Question"/>
        <w:rPr>
          <w:rFonts w:ascii="Verdana" w:hAnsi="Verdana"/>
          <w:b/>
        </w:rPr>
      </w:pPr>
      <w:r w:rsidRPr="00E20CFB">
        <w:rPr>
          <w:rFonts w:ascii="Verdana" w:hAnsi="Verdana"/>
          <w:b/>
        </w:rPr>
        <w:tab/>
      </w:r>
      <w:r w:rsidR="00373ACA">
        <w:rPr>
          <w:rFonts w:ascii="Verdana" w:hAnsi="Verdana"/>
          <w:b/>
        </w:rPr>
        <w:t>8</w:t>
      </w:r>
      <w:r w:rsidR="00C477D3" w:rsidRPr="00E64128">
        <w:rPr>
          <w:rFonts w:ascii="Verdana" w:hAnsi="Verdana"/>
          <w:b/>
        </w:rPr>
        <w:t>.</w:t>
      </w:r>
      <w:r w:rsidR="00E20CFB">
        <w:rPr>
          <w:rFonts w:ascii="Verdana" w:hAnsi="Verdana"/>
          <w:b/>
        </w:rPr>
        <w:t>1</w:t>
      </w:r>
      <w:r w:rsidR="00E64128">
        <w:rPr>
          <w:rFonts w:ascii="Verdana" w:hAnsi="Verdana"/>
          <w:b/>
        </w:rPr>
        <w:tab/>
      </w:r>
      <w:r w:rsidR="00373ACA">
        <w:rPr>
          <w:rFonts w:ascii="Verdana" w:hAnsi="Verdana"/>
          <w:b/>
        </w:rPr>
        <w:t>Have there been any changes to the candidate’s fitness and propriety since their last approval?</w:t>
      </w:r>
    </w:p>
    <w:p w14:paraId="1B1A6802" w14:textId="711DFAA3" w:rsidR="00313A75" w:rsidRDefault="00313A75" w:rsidP="00313A7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00327181" w:rsidRPr="00EF3638">
        <w:rPr>
          <w:rFonts w:ascii="Webdings" w:eastAsia="Webdings" w:hAnsi="Webdings" w:cs="Webdings"/>
        </w:rPr>
        <w:t>4</w:t>
      </w:r>
      <w:r w:rsidR="00373ACA">
        <w:rPr>
          <w:rFonts w:ascii="Verdana" w:hAnsi="Verdana"/>
        </w:rPr>
        <w:t>You should be using the Long Form A</w:t>
      </w:r>
    </w:p>
    <w:p w14:paraId="0AD4574A" w14:textId="6EB70255" w:rsidR="007D1A4C" w:rsidRDefault="00313A75" w:rsidP="00E641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B602D0F" w14:textId="77777777" w:rsidR="007D1A4C" w:rsidRDefault="007D1A4C" w:rsidP="00E64128">
      <w:pPr>
        <w:pStyle w:val="Question"/>
        <w:tabs>
          <w:tab w:val="clear" w:pos="-142"/>
        </w:tabs>
        <w:spacing w:before="20"/>
        <w:ind w:firstLine="0"/>
        <w:rPr>
          <w:rFonts w:ascii="Verdana" w:hAnsi="Verdana"/>
        </w:rPr>
      </w:pPr>
    </w:p>
    <w:p w14:paraId="4B774710" w14:textId="77777777" w:rsidR="007D1A4C" w:rsidRDefault="007D1A4C" w:rsidP="00E64128">
      <w:pPr>
        <w:pStyle w:val="Question"/>
        <w:tabs>
          <w:tab w:val="clear" w:pos="-142"/>
        </w:tabs>
        <w:spacing w:before="20"/>
        <w:ind w:firstLine="0"/>
        <w:rPr>
          <w:rFonts w:ascii="Verdana" w:hAnsi="Verdana"/>
        </w:rPr>
      </w:pPr>
    </w:p>
    <w:p w14:paraId="197B70A2" w14:textId="6514D34C" w:rsidR="007D1A4C" w:rsidRPr="00E64128" w:rsidRDefault="007D1A4C" w:rsidP="00E64128">
      <w:pPr>
        <w:pStyle w:val="Question"/>
        <w:tabs>
          <w:tab w:val="clear" w:pos="-142"/>
        </w:tabs>
        <w:spacing w:before="20"/>
        <w:ind w:firstLine="0"/>
        <w:rPr>
          <w:rFonts w:ascii="Verdana" w:hAnsi="Verdana"/>
        </w:rPr>
        <w:sectPr w:rsidR="007D1A4C" w:rsidRPr="00E64128"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7209C" w:rsidRPr="00EB352E" w14:paraId="549FE2D6" w14:textId="77777777" w:rsidTr="00EA71CB">
        <w:trPr>
          <w:trHeight w:hRule="exact" w:val="862"/>
        </w:trPr>
        <w:tc>
          <w:tcPr>
            <w:tcW w:w="2268" w:type="dxa"/>
            <w:shd w:val="clear" w:color="auto" w:fill="701B45"/>
            <w:vAlign w:val="center"/>
          </w:tcPr>
          <w:p w14:paraId="27395957" w14:textId="77777777" w:rsidR="0087209C" w:rsidRPr="00EB352E" w:rsidRDefault="0087209C" w:rsidP="00EA71CB">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52" behindDoc="1" locked="0" layoutInCell="0" allowOverlap="1" wp14:anchorId="740A722B" wp14:editId="4FCACB3A">
                      <wp:simplePos x="0" y="0"/>
                      <wp:positionH relativeFrom="column">
                        <wp:posOffset>-1438910</wp:posOffset>
                      </wp:positionH>
                      <wp:positionV relativeFrom="paragraph">
                        <wp:posOffset>1270</wp:posOffset>
                      </wp:positionV>
                      <wp:extent cx="6414135" cy="344170"/>
                      <wp:effectExtent l="0" t="2540" r="0" b="0"/>
                      <wp:wrapNone/>
                      <wp:docPr id="12" name="Rectangle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772C60E" id="Rectangle 12" o:spid="_x0000_s1026" style="position:absolute;margin-left:-113.3pt;margin-top:.1pt;width:505.05pt;height:27.1pt;z-index:-2516582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rPr>
              <w:t>9</w:t>
            </w:r>
          </w:p>
        </w:tc>
        <w:tc>
          <w:tcPr>
            <w:tcW w:w="7825" w:type="dxa"/>
            <w:shd w:val="clear" w:color="auto" w:fill="701B45"/>
            <w:vAlign w:val="center"/>
          </w:tcPr>
          <w:p w14:paraId="5E253645" w14:textId="77777777" w:rsidR="0087209C" w:rsidRPr="00EB352E" w:rsidRDefault="0087209C" w:rsidP="00EA71CB">
            <w:pPr>
              <w:pStyle w:val="Sectionheading"/>
              <w:spacing w:before="0"/>
              <w:rPr>
                <w:rFonts w:ascii="Verdana" w:hAnsi="Verdana"/>
              </w:rPr>
            </w:pPr>
            <w:r>
              <w:rPr>
                <w:rFonts w:ascii="Verdana" w:hAnsi="Verdana"/>
              </w:rPr>
              <w:t>Assessment of the candidate</w:t>
            </w:r>
          </w:p>
        </w:tc>
      </w:tr>
    </w:tbl>
    <w:p w14:paraId="7B6CB77A" w14:textId="77777777" w:rsidR="00DD127A" w:rsidRDefault="00DD127A" w:rsidP="00DD127A">
      <w:pPr>
        <w:pStyle w:val="Question"/>
        <w:tabs>
          <w:tab w:val="clear" w:pos="-142"/>
        </w:tabs>
        <w:spacing w:before="20"/>
        <w:ind w:firstLine="0"/>
        <w:rPr>
          <w:rFonts w:ascii="Verdana" w:hAnsi="Verdana" w:cs="Segoe UI"/>
          <w:color w:val="1B0711"/>
        </w:rPr>
      </w:pPr>
    </w:p>
    <w:p w14:paraId="3C346A59" w14:textId="18D9ED2E" w:rsidR="00DD127A" w:rsidRPr="00BA60BC" w:rsidRDefault="00DD127A" w:rsidP="00DD127A">
      <w:pPr>
        <w:pStyle w:val="Question"/>
        <w:tabs>
          <w:tab w:val="clear" w:pos="-142"/>
        </w:tabs>
        <w:spacing w:before="20"/>
        <w:ind w:firstLine="0"/>
        <w:rPr>
          <w:rFonts w:ascii="Verdana" w:hAnsi="Verdana"/>
        </w:rPr>
      </w:pPr>
      <w:r w:rsidRPr="00F2575E">
        <w:rPr>
          <w:rFonts w:ascii="Verdana" w:hAnsi="Verdana" w:cs="Segoe UI"/>
          <w:color w:val="1B0711"/>
        </w:rPr>
        <w:t>All directorships, as described in the </w:t>
      </w:r>
      <w:hyperlink r:id="rId31" w:tgtFrame="_blank" w:history="1">
        <w:r w:rsidRPr="00F2575E">
          <w:rPr>
            <w:rStyle w:val="Hyperlink"/>
            <w:rFonts w:ascii="Verdana" w:hAnsi="Verdana" w:cs="Segoe UI"/>
            <w:color w:val="94285F"/>
          </w:rPr>
          <w:t>FCA glossary</w:t>
        </w:r>
      </w:hyperlink>
      <w:r w:rsidRPr="00F2575E">
        <w:rPr>
          <w:rFonts w:ascii="Verdana" w:hAnsi="Verdana" w:cs="Segoe UI"/>
          <w:color w:val="1B0711"/>
        </w:rPr>
        <w:t xml:space="preserve">, that have been held </w:t>
      </w:r>
      <w:r w:rsidRPr="00F2575E">
        <w:rPr>
          <w:rFonts w:ascii="Verdana" w:hAnsi="Verdana"/>
        </w:rPr>
        <w:t>within the last</w:t>
      </w:r>
      <w:r w:rsidRPr="00BA60BC">
        <w:rPr>
          <w:rFonts w:ascii="Verdana" w:hAnsi="Verdana"/>
        </w:rPr>
        <w:t xml:space="preserve"> 10 years must be declared.</w:t>
      </w:r>
    </w:p>
    <w:p w14:paraId="41E0B279" w14:textId="77777777" w:rsidR="00DD127A" w:rsidRPr="00BA60BC" w:rsidRDefault="00DD127A" w:rsidP="00DD127A">
      <w:pPr>
        <w:pStyle w:val="Question"/>
        <w:tabs>
          <w:tab w:val="clear" w:pos="-142"/>
        </w:tabs>
        <w:spacing w:before="20"/>
        <w:ind w:firstLine="0"/>
        <w:rPr>
          <w:rFonts w:ascii="Verdana" w:hAnsi="Verdana"/>
        </w:rPr>
      </w:pPr>
      <w:r w:rsidRPr="00BA60BC">
        <w:rPr>
          <w:rFonts w:ascii="Verdana" w:hAnsi="Verdana"/>
        </w:rPr>
        <w:t>If multiple directorships are held at the same time, you must ensure that all relationships are disclosed. You should also provide a breakdown of the time committed to each directorship.</w:t>
      </w:r>
    </w:p>
    <w:p w14:paraId="14CE098E"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3F514FF2"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details below</w:t>
      </w:r>
    </w:p>
    <w:p w14:paraId="2D74DC12" w14:textId="77777777" w:rsidR="0087209C" w:rsidRDefault="0087209C" w:rsidP="0087209C">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Continue to Question 9.2</w:t>
      </w:r>
    </w:p>
    <w:tbl>
      <w:tblPr>
        <w:tblStyle w:val="TableGrid"/>
        <w:tblW w:w="10490" w:type="dxa"/>
        <w:tblInd w:w="-2302" w:type="dxa"/>
        <w:tblLayout w:type="fixed"/>
        <w:tblLook w:val="04A0" w:firstRow="1" w:lastRow="0" w:firstColumn="1" w:lastColumn="0" w:noHBand="0" w:noVBand="1"/>
      </w:tblPr>
      <w:tblGrid>
        <w:gridCol w:w="1984"/>
        <w:gridCol w:w="1560"/>
        <w:gridCol w:w="1985"/>
        <w:gridCol w:w="1559"/>
        <w:gridCol w:w="1701"/>
        <w:gridCol w:w="1701"/>
      </w:tblGrid>
      <w:tr w:rsidR="00DD127A" w14:paraId="5F5A926A" w14:textId="36E1FF3B" w:rsidTr="00583890">
        <w:tc>
          <w:tcPr>
            <w:tcW w:w="1984" w:type="dxa"/>
            <w:shd w:val="clear" w:color="auto" w:fill="D9D9D9" w:themeFill="background1" w:themeFillShade="D9"/>
          </w:tcPr>
          <w:p w14:paraId="772B5A41" w14:textId="77777777" w:rsidR="00DD127A" w:rsidRDefault="00DD127A" w:rsidP="00EA71CB">
            <w:pPr>
              <w:pStyle w:val="Question"/>
              <w:ind w:right="149" w:firstLine="0"/>
              <w:rPr>
                <w:rFonts w:ascii="Verdana" w:hAnsi="Verdana"/>
                <w:b/>
              </w:rPr>
            </w:pPr>
            <w:r>
              <w:rPr>
                <w:rFonts w:ascii="Verdana" w:hAnsi="Verdana"/>
                <w:b/>
              </w:rPr>
              <w:t xml:space="preserve">Name of firm </w:t>
            </w:r>
          </w:p>
        </w:tc>
        <w:tc>
          <w:tcPr>
            <w:tcW w:w="1560" w:type="dxa"/>
            <w:shd w:val="clear" w:color="auto" w:fill="D9D9D9" w:themeFill="background1" w:themeFillShade="D9"/>
          </w:tcPr>
          <w:p w14:paraId="553266E6" w14:textId="77777777" w:rsidR="00DD127A" w:rsidRDefault="00DD127A" w:rsidP="00EA71CB">
            <w:pPr>
              <w:pStyle w:val="Question"/>
              <w:ind w:right="0" w:firstLine="0"/>
              <w:rPr>
                <w:rFonts w:ascii="Verdana" w:hAnsi="Verdana"/>
                <w:b/>
              </w:rPr>
            </w:pPr>
            <w:r>
              <w:rPr>
                <w:rFonts w:ascii="Verdana" w:hAnsi="Verdana"/>
                <w:b/>
              </w:rPr>
              <w:t>Nature of business</w:t>
            </w:r>
          </w:p>
        </w:tc>
        <w:tc>
          <w:tcPr>
            <w:tcW w:w="1985" w:type="dxa"/>
            <w:shd w:val="clear" w:color="auto" w:fill="D9D9D9" w:themeFill="background1" w:themeFillShade="D9"/>
          </w:tcPr>
          <w:p w14:paraId="09A265FE" w14:textId="77777777" w:rsidR="00DD127A" w:rsidRDefault="00DD127A" w:rsidP="00EA71CB">
            <w:pPr>
              <w:pStyle w:val="Question"/>
              <w:ind w:right="285" w:firstLine="0"/>
              <w:rPr>
                <w:rFonts w:ascii="Verdana" w:hAnsi="Verdana"/>
                <w:b/>
              </w:rPr>
            </w:pPr>
            <w:r>
              <w:rPr>
                <w:rFonts w:ascii="Verdana" w:hAnsi="Verdana"/>
                <w:b/>
              </w:rPr>
              <w:t>Country of incorporation</w:t>
            </w:r>
          </w:p>
        </w:tc>
        <w:tc>
          <w:tcPr>
            <w:tcW w:w="1559" w:type="dxa"/>
            <w:shd w:val="clear" w:color="auto" w:fill="D9D9D9" w:themeFill="background1" w:themeFillShade="D9"/>
          </w:tcPr>
          <w:p w14:paraId="362F6BFC" w14:textId="77777777" w:rsidR="00DD127A" w:rsidRDefault="00DD127A" w:rsidP="00EA71CB">
            <w:pPr>
              <w:pStyle w:val="Question"/>
              <w:ind w:right="0" w:firstLine="0"/>
              <w:rPr>
                <w:rFonts w:ascii="Verdana" w:hAnsi="Verdana"/>
                <w:b/>
              </w:rPr>
            </w:pPr>
            <w:r>
              <w:rPr>
                <w:rFonts w:ascii="Verdana" w:hAnsi="Verdana"/>
                <w:b/>
              </w:rPr>
              <w:t>Date directorship started</w:t>
            </w:r>
          </w:p>
        </w:tc>
        <w:tc>
          <w:tcPr>
            <w:tcW w:w="1701" w:type="dxa"/>
            <w:shd w:val="clear" w:color="auto" w:fill="D9D9D9" w:themeFill="background1" w:themeFillShade="D9"/>
          </w:tcPr>
          <w:p w14:paraId="544E6A8D" w14:textId="77777777" w:rsidR="00DD127A" w:rsidRDefault="00DD127A" w:rsidP="00C660CA">
            <w:pPr>
              <w:pStyle w:val="Question"/>
              <w:ind w:right="179" w:firstLine="0"/>
              <w:rPr>
                <w:rFonts w:ascii="Verdana" w:hAnsi="Verdana"/>
                <w:b/>
              </w:rPr>
            </w:pPr>
            <w:r>
              <w:rPr>
                <w:rFonts w:ascii="Verdana" w:hAnsi="Verdana"/>
                <w:b/>
              </w:rPr>
              <w:t>Date the directorship ended</w:t>
            </w:r>
            <w:r>
              <w:rPr>
                <w:rFonts w:ascii="Verdana" w:hAnsi="Verdana"/>
                <w:b/>
              </w:rPr>
              <w:br/>
            </w:r>
            <w:r w:rsidRPr="00237EAF">
              <w:rPr>
                <w:rFonts w:ascii="Verdana" w:hAnsi="Verdana"/>
                <w:bCs/>
              </w:rPr>
              <w:t>Leave blank if not end date</w:t>
            </w:r>
          </w:p>
        </w:tc>
        <w:tc>
          <w:tcPr>
            <w:tcW w:w="1701" w:type="dxa"/>
            <w:shd w:val="clear" w:color="auto" w:fill="D9D9D9" w:themeFill="background1" w:themeFillShade="D9"/>
          </w:tcPr>
          <w:p w14:paraId="170956D3" w14:textId="1CBE6584" w:rsidR="00DD127A" w:rsidRDefault="00DD127A" w:rsidP="00C660CA">
            <w:pPr>
              <w:pStyle w:val="Question"/>
              <w:ind w:right="41" w:firstLine="0"/>
              <w:rPr>
                <w:rFonts w:ascii="Verdana" w:hAnsi="Verdana"/>
                <w:b/>
              </w:rPr>
            </w:pPr>
            <w:r>
              <w:rPr>
                <w:rFonts w:ascii="Verdana" w:hAnsi="Verdana"/>
                <w:b/>
              </w:rPr>
              <w:t>If no end date, provide a breakdown of time spent each month and year in this role</w:t>
            </w:r>
          </w:p>
        </w:tc>
      </w:tr>
      <w:tr w:rsidR="00DD127A" w14:paraId="40B02AE7" w14:textId="410737DD" w:rsidTr="00DD127A">
        <w:tc>
          <w:tcPr>
            <w:tcW w:w="1984" w:type="dxa"/>
          </w:tcPr>
          <w:p w14:paraId="30AFDBA1"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589714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4CB76B3"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C959CEC"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2B1F927"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F6E064" w14:textId="4978D8B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78F97F78" w14:textId="6FCAA888" w:rsidTr="00DD127A">
        <w:tc>
          <w:tcPr>
            <w:tcW w:w="1984" w:type="dxa"/>
          </w:tcPr>
          <w:p w14:paraId="416AC2A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7BB29C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223DD92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9C1B48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73720FD"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B05993" w14:textId="3C1FFFEA"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308452ED" w14:textId="30308A26" w:rsidTr="00DD127A">
        <w:tc>
          <w:tcPr>
            <w:tcW w:w="1984" w:type="dxa"/>
          </w:tcPr>
          <w:p w14:paraId="169C1E93"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E4DAA2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4861961"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7884521"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D0C0E1"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130925E" w14:textId="32A97665"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460C27A" w14:textId="1E467E05" w:rsidTr="00DD127A">
        <w:tc>
          <w:tcPr>
            <w:tcW w:w="1984" w:type="dxa"/>
          </w:tcPr>
          <w:p w14:paraId="5F6E2A1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052501C"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0D81725"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CFC992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8CDF57"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5D3B18" w14:textId="2A2FD7FC"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02242F72" w14:textId="4289E1F0" w:rsidTr="00DD127A">
        <w:tc>
          <w:tcPr>
            <w:tcW w:w="1984" w:type="dxa"/>
          </w:tcPr>
          <w:p w14:paraId="6F11B32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5131AD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8FA6A94"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9D75E8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651FB58"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EAD99B7" w14:textId="087DA97B"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2721F68" w14:textId="0CCC595F" w:rsidTr="00DD127A">
        <w:tc>
          <w:tcPr>
            <w:tcW w:w="1984" w:type="dxa"/>
          </w:tcPr>
          <w:p w14:paraId="413CDF0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745461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79DFD4E"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30B47D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2D0E1C6"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68D50FB" w14:textId="57DB795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03A5AAE" w14:textId="6D0E5CFB" w:rsidTr="00DD127A">
        <w:tc>
          <w:tcPr>
            <w:tcW w:w="1984" w:type="dxa"/>
          </w:tcPr>
          <w:p w14:paraId="0F2B8E4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4FE452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79B00A09"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17DFAC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90B43F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B120749" w14:textId="19CC195D"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475097D" w14:textId="276366C0" w:rsidTr="00DD127A">
        <w:tc>
          <w:tcPr>
            <w:tcW w:w="1984" w:type="dxa"/>
          </w:tcPr>
          <w:p w14:paraId="29B58ECB"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533C37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DDE44C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30282D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262D43D"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B698F65" w14:textId="45F5D52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4799E5" w14:textId="352E55D6" w:rsidTr="00DD127A">
        <w:tc>
          <w:tcPr>
            <w:tcW w:w="1984" w:type="dxa"/>
          </w:tcPr>
          <w:p w14:paraId="78F9FEB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9AE7BF1"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25D599F4"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E7FF179"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D5F5B8A"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D9FBE45" w14:textId="03004219"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77015CA8" w14:textId="56FFCBC8" w:rsidTr="00DD127A">
        <w:tc>
          <w:tcPr>
            <w:tcW w:w="1984" w:type="dxa"/>
          </w:tcPr>
          <w:p w14:paraId="0BE7BB17"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4010D1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4760EE5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CA58E5F"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653C6E1"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E3997DE" w14:textId="3BF45A47"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C1D5AB" w14:textId="2EFBEC78" w:rsidTr="00DD127A">
        <w:tc>
          <w:tcPr>
            <w:tcW w:w="1984" w:type="dxa"/>
          </w:tcPr>
          <w:p w14:paraId="0A4C9EB5"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8713B07"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AF25B00"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E99F89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3E1F6B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AB727E" w14:textId="28381B2E"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7638A43" w14:textId="78856706" w:rsidTr="00DD127A">
        <w:tc>
          <w:tcPr>
            <w:tcW w:w="1984" w:type="dxa"/>
          </w:tcPr>
          <w:p w14:paraId="5D2ED424"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88D4CC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FC871FA"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C92FF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C417CF5"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0CE3FED" w14:textId="0B7785D6"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441AB309" w14:textId="01A73734" w:rsidTr="00DD127A">
        <w:tc>
          <w:tcPr>
            <w:tcW w:w="1984" w:type="dxa"/>
          </w:tcPr>
          <w:p w14:paraId="60BBFC36"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6C7959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51C25988"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7F19F88"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B81F82C"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FD88E1" w14:textId="0356193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580005B5" w14:textId="1CDA2086" w:rsidTr="00DD127A">
        <w:tc>
          <w:tcPr>
            <w:tcW w:w="1984" w:type="dxa"/>
          </w:tcPr>
          <w:p w14:paraId="4F532E45"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522EA47"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7827E22"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42DBE1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9E3174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71E6A1A" w14:textId="19122ED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E8DD46" w14:textId="79DCA9A6" w:rsidTr="00DD127A">
        <w:tc>
          <w:tcPr>
            <w:tcW w:w="1984" w:type="dxa"/>
          </w:tcPr>
          <w:p w14:paraId="13E7DC94"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105DBD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8D01BFB"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2CE213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8DDC55A"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1654EF4" w14:textId="699BE27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7683B9C" w14:textId="61CCBDBD" w:rsidTr="00DD127A">
        <w:tc>
          <w:tcPr>
            <w:tcW w:w="1984" w:type="dxa"/>
          </w:tcPr>
          <w:p w14:paraId="367D8D2A"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99D49B8"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7221D9EE"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B2613F"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496303"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97EBC2" w14:textId="1C4BF2C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0D9B959" w14:textId="4A0EBC98" w:rsidTr="00DD127A">
        <w:tc>
          <w:tcPr>
            <w:tcW w:w="1984" w:type="dxa"/>
          </w:tcPr>
          <w:p w14:paraId="24C3C17D"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4E2AEE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75BB8B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4CB240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0329DB9"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265E7D0" w14:textId="28AEA12E"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3ECA81D0" w14:textId="23DDA6B4" w:rsidTr="00DD127A">
        <w:tc>
          <w:tcPr>
            <w:tcW w:w="1984" w:type="dxa"/>
          </w:tcPr>
          <w:p w14:paraId="0BA83778"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F64A98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3C9271D"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6EE79C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5C26C88"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950FD1E" w14:textId="4E6A1B1B"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FCEBE03" w14:textId="77777777" w:rsidR="0087209C" w:rsidRDefault="0087209C" w:rsidP="0087209C">
      <w:pPr>
        <w:rPr>
          <w:rFonts w:ascii="Verdana" w:eastAsia="Times New Roman" w:hAnsi="Verdana" w:cs="Times New Roman"/>
          <w:b/>
          <w:sz w:val="18"/>
          <w:szCs w:val="20"/>
          <w:lang w:eastAsia="en-GB"/>
        </w:rPr>
      </w:pPr>
      <w:r>
        <w:rPr>
          <w:rFonts w:ascii="Verdana" w:hAnsi="Verdana"/>
          <w:b/>
        </w:rPr>
        <w:br w:type="page"/>
      </w:r>
    </w:p>
    <w:p w14:paraId="095C32B7" w14:textId="77777777" w:rsidR="0087209C" w:rsidRPr="003C61C8" w:rsidRDefault="0087209C" w:rsidP="0087209C">
      <w:pPr>
        <w:pStyle w:val="Question"/>
        <w:rPr>
          <w:rFonts w:ascii="Verdana" w:hAnsi="Verdana"/>
        </w:rPr>
      </w:pPr>
      <w:r>
        <w:rPr>
          <w:rFonts w:ascii="Verdana" w:hAnsi="Verdana"/>
          <w:b/>
        </w:rPr>
        <w:lastRenderedPageBreak/>
        <w:tab/>
        <w:t>9</w:t>
      </w:r>
      <w:r w:rsidRPr="00B27110">
        <w:rPr>
          <w:rFonts w:ascii="Verdana" w:hAnsi="Verdana"/>
          <w:b/>
        </w:rPr>
        <w:t>.</w:t>
      </w:r>
      <w:r>
        <w:rPr>
          <w:rFonts w:ascii="Verdana" w:hAnsi="Verdana"/>
          <w:b/>
        </w:rPr>
        <w:t>2</w:t>
      </w:r>
      <w:r w:rsidRPr="00B27110">
        <w:rPr>
          <w:rFonts w:ascii="Verdana" w:hAnsi="Verdana"/>
          <w:b/>
        </w:rPr>
        <w:tab/>
      </w:r>
      <w:r>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23D782C2" w14:textId="77777777" w:rsidTr="00EA71CB">
        <w:trPr>
          <w:trHeight w:val="1167"/>
        </w:trPr>
        <w:tc>
          <w:tcPr>
            <w:tcW w:w="6804" w:type="dxa"/>
          </w:tcPr>
          <w:p w14:paraId="31123DBE"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1DC01310"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6CA80455" w14:textId="77777777" w:rsidR="0087209C" w:rsidRDefault="0087209C" w:rsidP="0087209C">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04BB2193" w14:textId="77777777" w:rsidR="0087209C" w:rsidRDefault="0087209C" w:rsidP="0087209C">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1CC5F7FF" w14:textId="77777777" w:rsidTr="00EA71CB">
        <w:trPr>
          <w:trHeight w:val="1167"/>
        </w:trPr>
        <w:tc>
          <w:tcPr>
            <w:tcW w:w="6804" w:type="dxa"/>
          </w:tcPr>
          <w:p w14:paraId="1A03BF13"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1C7BF09"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9.4</w:t>
      </w:r>
      <w:r w:rsidRPr="00B27110">
        <w:rPr>
          <w:rFonts w:ascii="Verdana" w:hAnsi="Verdana"/>
          <w:b/>
        </w:rPr>
        <w:tab/>
      </w:r>
      <w:r>
        <w:rPr>
          <w:rFonts w:ascii="Verdana" w:hAnsi="Verdana"/>
          <w:b/>
        </w:rPr>
        <w:t>Provide full details of how the appointment was agreed</w:t>
      </w:r>
    </w:p>
    <w:p w14:paraId="16F8AE77" w14:textId="77777777" w:rsidR="0087209C" w:rsidRPr="003C61C8" w:rsidRDefault="0087209C" w:rsidP="0087209C">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701D8352" w14:textId="77777777" w:rsidTr="00EA71CB">
        <w:trPr>
          <w:trHeight w:val="1167"/>
        </w:trPr>
        <w:tc>
          <w:tcPr>
            <w:tcW w:w="6804" w:type="dxa"/>
          </w:tcPr>
          <w:p w14:paraId="5D49B7D0"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743DC0C"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9.5</w:t>
      </w:r>
      <w:r w:rsidRPr="00B27110">
        <w:rPr>
          <w:rFonts w:ascii="Verdana" w:hAnsi="Verdana"/>
          <w:b/>
        </w:rPr>
        <w:tab/>
      </w:r>
      <w:r>
        <w:rPr>
          <w:rFonts w:ascii="Verdana" w:hAnsi="Verdana"/>
          <w:b/>
        </w:rPr>
        <w:t>Provide a breakdown of time spent on activities for the role the candidate has applied for</w:t>
      </w:r>
    </w:p>
    <w:p w14:paraId="415D8A8E" w14:textId="77777777" w:rsidR="0087209C" w:rsidRPr="003C61C8" w:rsidRDefault="0087209C" w:rsidP="0087209C">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603ACD11" w14:textId="77777777" w:rsidTr="00EA71CB">
        <w:trPr>
          <w:trHeight w:val="1167"/>
        </w:trPr>
        <w:tc>
          <w:tcPr>
            <w:tcW w:w="6804" w:type="dxa"/>
          </w:tcPr>
          <w:p w14:paraId="3C994D64"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06932F3" w14:textId="77777777" w:rsidR="002136AD" w:rsidRDefault="0087209C" w:rsidP="00934B03">
      <w:pPr>
        <w:pStyle w:val="Question"/>
        <w:rPr>
          <w:rFonts w:ascii="Verdana" w:hAnsi="Verdana"/>
          <w:b/>
        </w:rPr>
      </w:pPr>
      <w:r w:rsidRPr="00B27110">
        <w:rPr>
          <w:rFonts w:ascii="Verdana" w:hAnsi="Verdana"/>
          <w:b/>
        </w:rPr>
        <w:tab/>
      </w:r>
    </w:p>
    <w:p w14:paraId="546F1F24" w14:textId="77777777" w:rsidR="002136AD" w:rsidRDefault="002136AD">
      <w:pPr>
        <w:rPr>
          <w:rFonts w:ascii="Verdana" w:eastAsia="Times New Roman" w:hAnsi="Verdana" w:cs="Times New Roman"/>
          <w:b/>
          <w:sz w:val="18"/>
          <w:szCs w:val="20"/>
          <w:lang w:eastAsia="en-GB"/>
        </w:rPr>
      </w:pPr>
      <w:r>
        <w:rPr>
          <w:rFonts w:ascii="Verdana" w:hAnsi="Verdana"/>
          <w:b/>
        </w:rPr>
        <w:br w:type="page"/>
      </w:r>
    </w:p>
    <w:p w14:paraId="28665E08" w14:textId="460A9134" w:rsidR="001639BB" w:rsidRDefault="002136AD" w:rsidP="00934B03">
      <w:pPr>
        <w:pStyle w:val="Question"/>
        <w:rPr>
          <w:rFonts w:ascii="Verdana" w:hAnsi="Verdana"/>
          <w:b/>
        </w:rPr>
      </w:pPr>
      <w:r>
        <w:rPr>
          <w:rFonts w:ascii="Verdana" w:hAnsi="Verdana"/>
          <w:b/>
        </w:rPr>
        <w:lastRenderedPageBreak/>
        <w:tab/>
      </w:r>
      <w:r w:rsidR="0087209C">
        <w:rPr>
          <w:rFonts w:ascii="Verdana" w:hAnsi="Verdana"/>
          <w:b/>
        </w:rPr>
        <w:t>9.6</w:t>
      </w:r>
      <w:r w:rsidR="0087209C" w:rsidRPr="00B27110">
        <w:rPr>
          <w:rFonts w:ascii="Verdana" w:hAnsi="Verdana"/>
          <w:b/>
        </w:rPr>
        <w:tab/>
      </w:r>
      <w:r w:rsidR="001639BB">
        <w:rPr>
          <w:rFonts w:ascii="Verdana" w:hAnsi="Verdana"/>
          <w:b/>
        </w:rPr>
        <w:t xml:space="preserve">Prior to submitting the application, have references been obtained from the candidate’s current employer </w:t>
      </w:r>
      <w:proofErr w:type="gramStart"/>
      <w:r w:rsidR="001639BB">
        <w:rPr>
          <w:rFonts w:ascii="Verdana" w:hAnsi="Verdana"/>
          <w:b/>
        </w:rPr>
        <w:t>and  previous</w:t>
      </w:r>
      <w:proofErr w:type="gramEnd"/>
      <w:r w:rsidR="001639BB">
        <w:rPr>
          <w:rFonts w:ascii="Verdana" w:hAnsi="Verdana"/>
          <w:b/>
        </w:rPr>
        <w:t xml:space="preserve"> employer(s) in accordance with our SYSC 22.2.1R requirements?</w:t>
      </w:r>
    </w:p>
    <w:p w14:paraId="7A3230A5" w14:textId="77777777" w:rsidR="001639BB" w:rsidRDefault="001639BB" w:rsidP="00934B03">
      <w:pPr>
        <w:pStyle w:val="Question"/>
        <w:tabs>
          <w:tab w:val="clear" w:pos="-142"/>
        </w:tabs>
        <w:spacing w:before="20"/>
        <w:ind w:firstLine="0"/>
        <w:rPr>
          <w:rFonts w:ascii="Verdana" w:hAnsi="Verdana"/>
        </w:rPr>
      </w:pPr>
    </w:p>
    <w:p w14:paraId="72811EAD" w14:textId="77777777" w:rsidR="001639BB" w:rsidRPr="008B215F" w:rsidRDefault="001639BB" w:rsidP="00934B03">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5E82D30C" w14:textId="77777777" w:rsidR="001639BB" w:rsidRPr="008B215F" w:rsidRDefault="001639BB" w:rsidP="00934B03">
      <w:pPr>
        <w:pStyle w:val="Question"/>
        <w:tabs>
          <w:tab w:val="clear" w:pos="-142"/>
        </w:tabs>
        <w:spacing w:before="20"/>
        <w:ind w:firstLine="0"/>
        <w:rPr>
          <w:rFonts w:ascii="Verdana" w:hAnsi="Verdana"/>
        </w:rPr>
      </w:pPr>
      <w:r w:rsidRPr="008B215F">
        <w:rPr>
          <w:rFonts w:ascii="Verdana" w:hAnsi="Verdana"/>
        </w:rPr>
        <w:t>For further information on the requirements to obtain references, firms should refer to the FCA Handbook </w:t>
      </w:r>
      <w:hyperlink r:id="rId32" w:tgtFrame="_blank" w:history="1">
        <w:r w:rsidRPr="008B215F">
          <w:t>SYSC 22.2</w:t>
        </w:r>
      </w:hyperlink>
      <w:r w:rsidRPr="008B215F">
        <w:rPr>
          <w:rFonts w:ascii="Verdana" w:hAnsi="Verdana"/>
        </w:rPr>
        <w:t>. Firms that are dual regulated by PRA and FCA should also refer to the rules regarding regulatory references in the PRA rulebook.</w:t>
      </w:r>
    </w:p>
    <w:p w14:paraId="5BE76B78" w14:textId="77777777" w:rsidR="001639BB" w:rsidRDefault="001639BB" w:rsidP="00934B03">
      <w:pPr>
        <w:pStyle w:val="Question"/>
        <w:tabs>
          <w:tab w:val="clear" w:pos="-142"/>
        </w:tabs>
        <w:spacing w:before="20"/>
        <w:ind w:firstLine="0"/>
        <w:rPr>
          <w:rFonts w:ascii="Verdana" w:hAnsi="Verdana"/>
        </w:rPr>
      </w:pPr>
    </w:p>
    <w:p w14:paraId="5812BAF3" w14:textId="649E0A8F" w:rsidR="001639BB" w:rsidRDefault="001639BB"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9.7</w:t>
      </w:r>
    </w:p>
    <w:p w14:paraId="619AECBE" w14:textId="77777777" w:rsidR="001639BB" w:rsidRDefault="001639BB"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sidRPr="00D13EA5">
        <w:rPr>
          <w:rFonts w:ascii="Verdana" w:hAnsi="Verdana"/>
        </w:rPr>
        <w:t>Will</w:t>
      </w:r>
      <w:proofErr w:type="spellEnd"/>
      <w:r w:rsidRPr="00D13EA5">
        <w:rPr>
          <w:rFonts w:ascii="Verdana" w:hAnsi="Verdana"/>
        </w:rPr>
        <w:t xml:space="preserve"> references be obtained from the </w:t>
      </w:r>
      <w:proofErr w:type="gramStart"/>
      <w:r w:rsidRPr="00D13EA5">
        <w:rPr>
          <w:rFonts w:ascii="Verdana" w:hAnsi="Verdana"/>
        </w:rPr>
        <w:t>candidates</w:t>
      </w:r>
      <w:proofErr w:type="gramEnd"/>
      <w:r w:rsidRPr="00D13EA5">
        <w:rPr>
          <w:rFonts w:ascii="Verdana" w:hAnsi="Verdana"/>
        </w:rPr>
        <w:t xml:space="preserve"> current employer and previous employer(s) in accordance with the requirements post-submission of the application?</w:t>
      </w:r>
    </w:p>
    <w:p w14:paraId="0F792784" w14:textId="77777777" w:rsidR="001639BB" w:rsidRDefault="001639BB" w:rsidP="00934B03">
      <w:pPr>
        <w:pStyle w:val="Question"/>
        <w:tabs>
          <w:tab w:val="clear" w:pos="-142"/>
        </w:tabs>
        <w:spacing w:before="20"/>
        <w:ind w:firstLine="0"/>
        <w:rPr>
          <w:rFonts w:ascii="Verdana" w:hAnsi="Verdana"/>
        </w:rPr>
      </w:pPr>
      <w:r w:rsidRPr="00D13EA5">
        <w:rPr>
          <w:rFonts w:ascii="Verdana" w:hAnsi="Verdana"/>
        </w:rPr>
        <w:t xml:space="preserve">Please note: your application may not be considered complete as we may not be able to reach a decision until the required references have been received and you have notified us of this (including whether the references received have had any impact on your own assessment of the </w:t>
      </w:r>
      <w:proofErr w:type="gramStart"/>
      <w:r w:rsidRPr="00D13EA5">
        <w:rPr>
          <w:rFonts w:ascii="Verdana" w:hAnsi="Verdana"/>
        </w:rPr>
        <w:t>candidates</w:t>
      </w:r>
      <w:proofErr w:type="gramEnd"/>
      <w:r w:rsidRPr="00D13EA5">
        <w:rPr>
          <w:rFonts w:ascii="Verdana" w:hAnsi="Verdana"/>
        </w:rPr>
        <w:t xml:space="preserve"> fitness and propriety/disclosures made in this application).</w:t>
      </w:r>
    </w:p>
    <w:p w14:paraId="35EDBB69" w14:textId="77777777" w:rsidR="001639BB" w:rsidRDefault="001639BB" w:rsidP="00934B03">
      <w:pPr>
        <w:pStyle w:val="Question"/>
        <w:tabs>
          <w:tab w:val="clear" w:pos="-142"/>
        </w:tabs>
        <w:spacing w:before="20"/>
        <w:ind w:firstLine="0"/>
        <w:rPr>
          <w:rFonts w:ascii="Verdana" w:hAnsi="Verdana"/>
        </w:rPr>
      </w:pPr>
    </w:p>
    <w:p w14:paraId="7C3B776B" w14:textId="5B444BCE" w:rsidR="001639BB" w:rsidRDefault="001639BB"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9.7</w:t>
      </w:r>
    </w:p>
    <w:p w14:paraId="106140A1" w14:textId="77777777" w:rsidR="001639BB" w:rsidRDefault="001639BB" w:rsidP="001639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With regards to our requirements in SYSC 22.2, please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277A872A" w14:textId="77777777" w:rsidTr="00EA71CB">
        <w:trPr>
          <w:trHeight w:val="1167"/>
        </w:trPr>
        <w:tc>
          <w:tcPr>
            <w:tcW w:w="6804" w:type="dxa"/>
          </w:tcPr>
          <w:p w14:paraId="48F62F1F"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22A01400" w14:textId="77777777" w:rsidR="0087209C" w:rsidRDefault="0087209C" w:rsidP="0087209C">
      <w:pPr>
        <w:pStyle w:val="Question"/>
        <w:rPr>
          <w:rFonts w:ascii="Verdana" w:hAnsi="Verdana"/>
          <w:b/>
        </w:rPr>
      </w:pPr>
      <w:r w:rsidRPr="00B27110">
        <w:rPr>
          <w:rFonts w:ascii="Verdana" w:hAnsi="Verdana"/>
          <w:b/>
        </w:rPr>
        <w:tab/>
      </w:r>
    </w:p>
    <w:p w14:paraId="722C1140" w14:textId="77777777" w:rsidR="0087209C" w:rsidRDefault="0087209C" w:rsidP="0087209C">
      <w:pPr>
        <w:rPr>
          <w:rFonts w:ascii="Verdana" w:eastAsia="Times New Roman" w:hAnsi="Verdana" w:cs="Times New Roman"/>
          <w:b/>
          <w:sz w:val="18"/>
          <w:szCs w:val="20"/>
          <w:lang w:eastAsia="en-GB"/>
        </w:rPr>
      </w:pPr>
      <w:r>
        <w:rPr>
          <w:rFonts w:ascii="Verdana" w:hAnsi="Verdana"/>
          <w:b/>
        </w:rPr>
        <w:br w:type="page"/>
      </w:r>
    </w:p>
    <w:p w14:paraId="6444A2F8" w14:textId="77D255FB" w:rsidR="00A97688" w:rsidRPr="003C2D10" w:rsidRDefault="00A97688" w:rsidP="00A97688">
      <w:pPr>
        <w:pStyle w:val="Question"/>
        <w:rPr>
          <w:rFonts w:ascii="Verdana" w:hAnsi="Verdana" w:cs="Segoe UI"/>
          <w:color w:val="6E5A64"/>
          <w:szCs w:val="18"/>
          <w:shd w:val="clear" w:color="auto" w:fill="FFFFFF"/>
        </w:rPr>
      </w:pPr>
      <w:r>
        <w:rPr>
          <w:rFonts w:ascii="Verdana" w:hAnsi="Verdana"/>
          <w:b/>
        </w:rPr>
        <w:lastRenderedPageBreak/>
        <w:tab/>
        <w:t>9.7</w:t>
      </w:r>
      <w:r w:rsidRPr="00B27110">
        <w:rPr>
          <w:rFonts w:ascii="Verdana" w:hAnsi="Verdana"/>
          <w:b/>
        </w:rPr>
        <w:tab/>
      </w:r>
      <w:r>
        <w:rPr>
          <w:rFonts w:ascii="Verdana" w:hAnsi="Verdana"/>
          <w:b/>
        </w:rPr>
        <w:t xml:space="preserve">Does the candidate have the right to work in the UK? </w:t>
      </w:r>
      <w:r>
        <w:rPr>
          <w:rFonts w:ascii="Verdana" w:hAnsi="Verdana"/>
          <w:b/>
        </w:rPr>
        <w:br/>
      </w:r>
      <w:r w:rsidRPr="00143436">
        <w:rPr>
          <w:rFonts w:ascii="Verdana" w:hAnsi="Verdana" w:cs="Segoe UI"/>
          <w:szCs w:val="18"/>
          <w:shd w:val="clear" w:color="auto" w:fill="FFFFFF"/>
        </w:rPr>
        <w:t>Firms should ensure the candidate has the right to work in the UK before applying for approval. You can find guidance about </w:t>
      </w:r>
      <w:hyperlink r:id="rId33" w:tgtFrame="_blank" w:history="1">
        <w:r w:rsidRPr="003C2D10">
          <w:rPr>
            <w:rStyle w:val="Hyperlink"/>
            <w:rFonts w:ascii="Verdana" w:hAnsi="Verdana" w:cs="Segoe UI"/>
            <w:color w:val="94285F"/>
            <w:szCs w:val="18"/>
            <w:shd w:val="clear" w:color="auto" w:fill="FFFFFF"/>
          </w:rPr>
          <w:t>checking an employee's right to work</w:t>
        </w:r>
      </w:hyperlink>
      <w:r w:rsidRPr="003C2D10">
        <w:rPr>
          <w:rFonts w:ascii="Verdana" w:hAnsi="Verdana" w:cs="Segoe UI"/>
          <w:color w:val="6E5A64"/>
          <w:szCs w:val="18"/>
          <w:shd w:val="clear" w:color="auto" w:fill="FFFFFF"/>
        </w:rPr>
        <w:t> </w:t>
      </w:r>
      <w:r w:rsidRPr="00143436">
        <w:rPr>
          <w:rFonts w:ascii="Verdana" w:hAnsi="Verdana" w:cs="Segoe UI"/>
          <w:szCs w:val="18"/>
          <w:shd w:val="clear" w:color="auto" w:fill="FFFFFF"/>
        </w:rPr>
        <w:t>on GOV.UK.</w:t>
      </w:r>
    </w:p>
    <w:p w14:paraId="382CFD41" w14:textId="77777777" w:rsidR="00A97688" w:rsidRDefault="00A97688" w:rsidP="00A97688">
      <w:pPr>
        <w:pStyle w:val="Question"/>
        <w:rPr>
          <w:rFonts w:ascii="Verdana" w:hAnsi="Verdana"/>
        </w:rPr>
      </w:pPr>
      <w:r>
        <w:rPr>
          <w:rFonts w:ascii="Verdana" w:hAnsi="Verdana"/>
        </w:rPr>
        <w:tab/>
      </w:r>
      <w:r>
        <w:rPr>
          <w:rFonts w:ascii="Verdana" w:hAnsi="Verdana"/>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Explain why they need approval at this time if they do not have the right to work in the UK</w:t>
      </w:r>
    </w:p>
    <w:p w14:paraId="30FC7570" w14:textId="77777777" w:rsidR="00A97688" w:rsidRDefault="00A97688" w:rsidP="00A9768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A97688" w:rsidRPr="003C61C8" w14:paraId="7F083E05" w14:textId="77777777" w:rsidTr="00E07B03">
        <w:trPr>
          <w:trHeight w:val="1167"/>
        </w:trPr>
        <w:tc>
          <w:tcPr>
            <w:tcW w:w="6804" w:type="dxa"/>
          </w:tcPr>
          <w:p w14:paraId="603226D2" w14:textId="77777777" w:rsidR="00A97688" w:rsidRPr="003C61C8" w:rsidRDefault="00A97688"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1F9EA882" w14:textId="0EF40B13" w:rsidR="0087209C" w:rsidRDefault="0087209C" w:rsidP="0087209C">
      <w:pPr>
        <w:pStyle w:val="Question"/>
        <w:rPr>
          <w:rFonts w:ascii="Verdana" w:hAnsi="Verdana"/>
          <w:b/>
        </w:rPr>
      </w:pPr>
      <w:r>
        <w:rPr>
          <w:rFonts w:ascii="Verdana" w:hAnsi="Verdana"/>
          <w:b/>
        </w:rPr>
        <w:tab/>
        <w:t>9.</w:t>
      </w:r>
      <w:r w:rsidR="00A4097B">
        <w:rPr>
          <w:rFonts w:ascii="Verdana" w:hAnsi="Verdana"/>
          <w:b/>
        </w:rPr>
        <w:t>8</w:t>
      </w:r>
      <w:r w:rsidRPr="00B27110">
        <w:rPr>
          <w:rFonts w:ascii="Verdana" w:hAnsi="Verdana"/>
          <w:b/>
        </w:rPr>
        <w:tab/>
      </w:r>
      <w:r>
        <w:rPr>
          <w:rFonts w:ascii="Verdana" w:hAnsi="Verdana"/>
          <w:b/>
        </w:rPr>
        <w:t>Has the firm requested a criminal record</w:t>
      </w:r>
      <w:r w:rsidR="0059522F">
        <w:rPr>
          <w:rFonts w:ascii="Verdana" w:hAnsi="Verdana"/>
          <w:b/>
        </w:rPr>
        <w:t>s</w:t>
      </w:r>
      <w:r>
        <w:rPr>
          <w:rFonts w:ascii="Verdana" w:hAnsi="Verdana"/>
          <w:b/>
        </w:rPr>
        <w:t xml:space="preserve"> check within the last 3 months? </w:t>
      </w:r>
    </w:p>
    <w:p w14:paraId="24B33834"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You must carry out a Standard Disclosure and Barring Service (DBS) check, except for sole directors/traders who are only required to carry out a basic check. If the candidate is based in Scotland, Northern Ireland or outside of the United Kingdom, you’ll need to request an equivalent criminal record check.</w:t>
      </w:r>
    </w:p>
    <w:p w14:paraId="3BC848D5" w14:textId="601FDAB0" w:rsidR="006054A1" w:rsidRDefault="0087209C" w:rsidP="0087209C">
      <w:pPr>
        <w:pStyle w:val="Question"/>
        <w:tabs>
          <w:tab w:val="clear" w:pos="-142"/>
        </w:tabs>
        <w:spacing w:before="20"/>
        <w:ind w:firstLine="0"/>
        <w:rPr>
          <w:rFonts w:ascii="Verdana" w:hAnsi="Verdana"/>
        </w:rPr>
      </w:pPr>
      <w:r w:rsidRPr="008329FD">
        <w:rPr>
          <w:rFonts w:ascii="Verdana" w:hAnsi="Verdana"/>
        </w:rPr>
        <w:t>For further information refer to</w:t>
      </w:r>
      <w:r>
        <w:rPr>
          <w:rFonts w:ascii="Verdana" w:hAnsi="Verdana"/>
        </w:rPr>
        <w:t xml:space="preserve"> </w:t>
      </w:r>
      <w:hyperlink r:id="rId34" w:history="1">
        <w:r w:rsidRPr="004D364C">
          <w:rPr>
            <w:rStyle w:val="Hyperlink"/>
            <w:rFonts w:ascii="Verdana" w:hAnsi="Verdana"/>
          </w:rPr>
          <w:t>SUP10C.10.16R</w:t>
        </w:r>
      </w:hyperlink>
      <w:r>
        <w:rPr>
          <w:rFonts w:ascii="Verdana" w:hAnsi="Verdana"/>
        </w:rPr>
        <w:t xml:space="preserve"> </w:t>
      </w:r>
      <w:r w:rsidRPr="008329FD">
        <w:rPr>
          <w:rFonts w:ascii="Verdana" w:hAnsi="Verdana"/>
        </w:rPr>
        <w:t>to</w:t>
      </w:r>
      <w:r>
        <w:rPr>
          <w:rFonts w:ascii="Verdana" w:hAnsi="Verdana"/>
        </w:rPr>
        <w:t xml:space="preserve"> </w:t>
      </w:r>
      <w:hyperlink r:id="rId35" w:history="1">
        <w:r w:rsidR="00A4097B">
          <w:rPr>
            <w:rStyle w:val="Hyperlink"/>
            <w:rFonts w:ascii="Verdana" w:hAnsi="Verdana"/>
          </w:rPr>
          <w:t>SUP 10C.10.123aG</w:t>
        </w:r>
      </w:hyperlink>
      <w:r w:rsidRPr="008329FD">
        <w:rPr>
          <w:rFonts w:ascii="Verdana" w:hAnsi="Verdana"/>
        </w:rPr>
        <w:t xml:space="preserve"> of the FCA handbook.</w:t>
      </w:r>
    </w:p>
    <w:p w14:paraId="66561C38" w14:textId="77777777" w:rsidR="00BB37D0" w:rsidRDefault="00BB37D0" w:rsidP="0087209C">
      <w:pPr>
        <w:pStyle w:val="Question"/>
        <w:tabs>
          <w:tab w:val="clear" w:pos="-142"/>
        </w:tabs>
        <w:spacing w:before="20"/>
        <w:ind w:firstLine="0"/>
        <w:rPr>
          <w:rFonts w:ascii="Verdana" w:hAnsi="Verdana"/>
        </w:rPr>
      </w:pPr>
    </w:p>
    <w:p w14:paraId="3CF30F5D" w14:textId="227E88D5" w:rsidR="00CA5E4F" w:rsidRPr="00CA5E4F" w:rsidRDefault="00CA5E4F" w:rsidP="00CA5E4F">
      <w:pPr>
        <w:pStyle w:val="Question"/>
        <w:spacing w:before="20"/>
        <w:rPr>
          <w:rFonts w:ascii="Verdana" w:hAnsi="Verdana"/>
        </w:rPr>
      </w:pPr>
      <w:r>
        <w:rPr>
          <w:rFonts w:ascii="Verdana" w:hAnsi="Verdana"/>
        </w:rPr>
        <w:t xml:space="preserve">         </w:t>
      </w:r>
      <w:r w:rsidRPr="00CA5E4F">
        <w:rPr>
          <w:rFonts w:ascii="Verdana" w:hAnsi="Verdana"/>
        </w:rPr>
        <w:t xml:space="preserve">Go to GOV.UK to find out </w:t>
      </w:r>
      <w:hyperlink r:id="rId36" w:history="1">
        <w:r w:rsidRPr="00CA5E4F">
          <w:rPr>
            <w:rStyle w:val="Hyperlink"/>
            <w:rFonts w:ascii="Verdana" w:hAnsi="Verdana"/>
          </w:rPr>
          <w:t>how to apply for a DBS check</w:t>
        </w:r>
      </w:hyperlink>
      <w:r w:rsidRPr="00CA5E4F">
        <w:rPr>
          <w:rFonts w:ascii="Verdana" w:hAnsi="Verdana"/>
        </w:rPr>
        <w:t>.</w:t>
      </w:r>
    </w:p>
    <w:p w14:paraId="460638E6" w14:textId="77777777" w:rsidR="005F3886" w:rsidRDefault="005F3886" w:rsidP="00E07B03">
      <w:pPr>
        <w:pStyle w:val="Question"/>
        <w:tabs>
          <w:tab w:val="clear" w:pos="-142"/>
        </w:tabs>
        <w:spacing w:before="20"/>
        <w:ind w:firstLine="0"/>
        <w:rPr>
          <w:rFonts w:ascii="Verdana" w:hAnsi="Verdana"/>
        </w:rPr>
      </w:pPr>
    </w:p>
    <w:p w14:paraId="77C1BBD3" w14:textId="77777777" w:rsidR="005F3886" w:rsidRDefault="005F3886" w:rsidP="00E07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 xml:space="preserve">Give date below when the last check was carried out and explain why the check has not been carried out. For example, the candidate may be subject to annual checks. </w:t>
      </w:r>
    </w:p>
    <w:p w14:paraId="5E4F798C" w14:textId="77777777" w:rsidR="005F3886" w:rsidRDefault="005F3886" w:rsidP="00E07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date below the DBS certificate was issued</w:t>
      </w:r>
    </w:p>
    <w:p w14:paraId="29F6DF48" w14:textId="77777777" w:rsidR="005F3886" w:rsidRDefault="005F3886" w:rsidP="005F3886">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87209C" w:rsidRPr="00B27110" w14:paraId="6781F5F9" w14:textId="77777777" w:rsidTr="00EA71C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6E8A2E9"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BEB8B6"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0C0DF74"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2494DF7"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140DB11"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020E8F3"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995A0F2"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C4C48B1"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58D93E7"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36FEA72" w14:textId="77777777" w:rsidR="0087209C" w:rsidRPr="00B27110" w:rsidRDefault="0087209C"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FC63422" w14:textId="77777777" w:rsidR="0087209C" w:rsidRDefault="0087209C" w:rsidP="0087209C">
      <w:pPr>
        <w:pStyle w:val="Question"/>
        <w:tabs>
          <w:tab w:val="clear" w:pos="-142"/>
        </w:tabs>
        <w:spacing w:before="20"/>
        <w:ind w:firstLine="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148C76A6" w14:textId="77777777" w:rsidTr="00EA71CB">
        <w:trPr>
          <w:trHeight w:val="1167"/>
        </w:trPr>
        <w:tc>
          <w:tcPr>
            <w:tcW w:w="6804" w:type="dxa"/>
          </w:tcPr>
          <w:p w14:paraId="71CB0505"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79F9A2D" w14:textId="445B9DF9" w:rsidR="008F760C" w:rsidRDefault="008F760C" w:rsidP="008F760C">
      <w:pPr>
        <w:pStyle w:val="Question"/>
        <w:rPr>
          <w:rFonts w:ascii="Verdana" w:hAnsi="Verdana"/>
          <w:b/>
        </w:rPr>
      </w:pPr>
      <w:r>
        <w:rPr>
          <w:rFonts w:ascii="Verdana" w:hAnsi="Verdana"/>
          <w:b/>
        </w:rPr>
        <w:tab/>
        <w:t>9.9</w:t>
      </w:r>
      <w:r w:rsidRPr="00B27110">
        <w:rPr>
          <w:rFonts w:ascii="Verdana" w:hAnsi="Verdana"/>
          <w:b/>
        </w:rPr>
        <w:tab/>
      </w:r>
      <w:r>
        <w:rPr>
          <w:rFonts w:ascii="Verdana" w:hAnsi="Verdana"/>
          <w:b/>
        </w:rPr>
        <w:t>Is the candidate taking over this role from someone else?</w:t>
      </w:r>
    </w:p>
    <w:p w14:paraId="20EAA2C4" w14:textId="4D2E0B89" w:rsidR="008F760C" w:rsidRDefault="008F760C" w:rsidP="008F760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9.10</w:t>
      </w:r>
    </w:p>
    <w:p w14:paraId="6472FAB0" w14:textId="77777777" w:rsidR="008F760C" w:rsidRDefault="008F760C" w:rsidP="008F760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a summary of the handover materials </w:t>
      </w:r>
    </w:p>
    <w:p w14:paraId="2A0828B3" w14:textId="77777777" w:rsidR="008F760C" w:rsidRDefault="008F760C" w:rsidP="008F760C">
      <w:pPr>
        <w:pStyle w:val="Question"/>
        <w:tabs>
          <w:tab w:val="clear" w:pos="-142"/>
        </w:tabs>
        <w:spacing w:before="20"/>
        <w:ind w:firstLine="0"/>
        <w:rPr>
          <w:rFonts w:ascii="Verdana" w:hAnsi="Verdana"/>
        </w:rPr>
      </w:pPr>
    </w:p>
    <w:p w14:paraId="160E310C" w14:textId="77777777" w:rsidR="008F760C" w:rsidRPr="00E36DD6" w:rsidRDefault="008F760C" w:rsidP="008F760C">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397C60EB"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full information and material to ensure a smooth transfer</w:t>
      </w:r>
    </w:p>
    <w:p w14:paraId="739EDCC0"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3087B999"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details of any conversations, coaching, training, or tests undertaken</w:t>
      </w:r>
    </w:p>
    <w:p w14:paraId="61E7E232"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F760C" w:rsidRPr="003C61C8" w14:paraId="26A4B3F1" w14:textId="77777777" w:rsidTr="00E07B03">
        <w:trPr>
          <w:trHeight w:val="1167"/>
        </w:trPr>
        <w:tc>
          <w:tcPr>
            <w:tcW w:w="6804" w:type="dxa"/>
          </w:tcPr>
          <w:p w14:paraId="17DD7A2C" w14:textId="77777777" w:rsidR="008F760C" w:rsidRPr="003C61C8" w:rsidRDefault="008F760C"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F437065" w14:textId="0067F8A0" w:rsidR="00FF63C0" w:rsidRDefault="00FF63C0">
      <w:pPr>
        <w:rPr>
          <w:rFonts w:ascii="Verdana" w:eastAsia="Times New Roman" w:hAnsi="Verdana" w:cs="Times New Roman"/>
          <w:b/>
          <w:sz w:val="18"/>
          <w:szCs w:val="20"/>
          <w:lang w:eastAsia="en-GB"/>
        </w:rPr>
      </w:pPr>
    </w:p>
    <w:p w14:paraId="24BA7E91" w14:textId="11C7A0C3" w:rsidR="00FF63C0" w:rsidRDefault="00FF63C0" w:rsidP="00D73E04">
      <w:pPr>
        <w:rPr>
          <w:rFonts w:ascii="Verdana" w:eastAsia="Times New Roman" w:hAnsi="Verdana" w:cs="Times New Roman"/>
          <w:b/>
          <w:sz w:val="18"/>
          <w:szCs w:val="20"/>
          <w:lang w:eastAsia="en-GB"/>
        </w:rPr>
      </w:pPr>
    </w:p>
    <w:p w14:paraId="6BB06C15" w14:textId="23D7B153" w:rsidR="0087209C" w:rsidRDefault="0087209C" w:rsidP="0087209C">
      <w:pPr>
        <w:pStyle w:val="Question"/>
        <w:rPr>
          <w:rFonts w:ascii="Verdana" w:hAnsi="Verdana"/>
          <w:b/>
        </w:rPr>
      </w:pPr>
      <w:r>
        <w:rPr>
          <w:rFonts w:ascii="Verdana" w:hAnsi="Verdana"/>
          <w:b/>
        </w:rPr>
        <w:lastRenderedPageBreak/>
        <w:t>9.</w:t>
      </w:r>
      <w:r w:rsidR="008F760C">
        <w:rPr>
          <w:rFonts w:ascii="Verdana" w:hAnsi="Verdana"/>
          <w:b/>
        </w:rPr>
        <w:t>10</w:t>
      </w:r>
      <w:r w:rsidRPr="00B27110">
        <w:rPr>
          <w:rFonts w:ascii="Verdana" w:hAnsi="Verdana"/>
          <w:b/>
        </w:rPr>
        <w:tab/>
      </w:r>
      <w:r>
        <w:rPr>
          <w:rFonts w:ascii="Verdana" w:hAnsi="Verdana"/>
          <w:b/>
        </w:rPr>
        <w:t>Has the candidate completed an induction programme or is a programme planned for them?</w:t>
      </w:r>
    </w:p>
    <w:p w14:paraId="6A2F6128"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36AF1B5E" w14:textId="3A01BA85"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76B9A4D6" w14:textId="372083DA"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applicable</w:t>
      </w:r>
      <w:r w:rsidRPr="00EF3638">
        <w:rPr>
          <w:rFonts w:ascii="Webdings" w:eastAsia="Webdings" w:hAnsi="Webdings" w:cs="Webdings"/>
        </w:rPr>
        <w:t>4</w:t>
      </w:r>
      <w:r>
        <w:rPr>
          <w:rFonts w:ascii="Verdana" w:hAnsi="Verdana"/>
        </w:rPr>
        <w:t>Continue to Question 9.</w:t>
      </w:r>
      <w:r w:rsidR="008E45B8">
        <w:rPr>
          <w:rFonts w:ascii="Verdana" w:hAnsi="Verdana"/>
        </w:rPr>
        <w:t>11</w:t>
      </w:r>
    </w:p>
    <w:p w14:paraId="4AF58EB7"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You must attach the induction programme.</w:t>
      </w:r>
    </w:p>
    <w:p w14:paraId="4970EEC0" w14:textId="77777777" w:rsidR="0087209C" w:rsidRDefault="0087209C" w:rsidP="0087209C">
      <w:pPr>
        <w:pStyle w:val="Question"/>
        <w:tabs>
          <w:tab w:val="clear" w:pos="-142"/>
        </w:tabs>
        <w:spacing w:before="20"/>
        <w:ind w:firstLine="0"/>
        <w:rPr>
          <w:rFonts w:ascii="Verdana" w:hAnsi="Verdana"/>
        </w:rPr>
      </w:pPr>
    </w:p>
    <w:p w14:paraId="0C8427A6"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44F1D45C"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0C6CAB16"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FEC206B" w14:textId="71D2B894"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00322080">
        <w:rPr>
          <w:rFonts w:ascii="Verdana" w:hAnsi="Verdana"/>
          <w:b/>
        </w:rPr>
        <w:t>11</w:t>
      </w:r>
      <w:r w:rsidRPr="00B27110">
        <w:rPr>
          <w:rFonts w:ascii="Verdana" w:hAnsi="Verdana"/>
          <w:b/>
        </w:rPr>
        <w:tab/>
      </w:r>
      <w:r>
        <w:rPr>
          <w:rFonts w:ascii="Verdana" w:hAnsi="Verdana"/>
          <w:b/>
        </w:rPr>
        <w:t>You must provide a copy of the skills gap analysis detailing any learning and development plans</w:t>
      </w:r>
    </w:p>
    <w:p w14:paraId="60A46FE7"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The skills gap analysis and learning and development plan can be combined, as long as all of the required information is provided. This must include:</w:t>
      </w:r>
    </w:p>
    <w:p w14:paraId="1F65D241"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t>specific skills and competencies related to the role and how the candidate scores against these</w:t>
      </w:r>
    </w:p>
    <w:p w14:paraId="203FB938"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47B15643"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t>the name of the person who has oversight for the candidate's training</w:t>
      </w:r>
    </w:p>
    <w:p w14:paraId="794715AA"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371705FB" w14:textId="77777777" w:rsidR="0087209C" w:rsidRDefault="0087209C" w:rsidP="0087209C">
      <w:pPr>
        <w:pStyle w:val="Question"/>
        <w:tabs>
          <w:tab w:val="clear" w:pos="-142"/>
        </w:tabs>
        <w:spacing w:before="20"/>
        <w:ind w:firstLine="0"/>
        <w:rPr>
          <w:rFonts w:ascii="Verdana" w:hAnsi="Verdana"/>
        </w:rPr>
      </w:pPr>
    </w:p>
    <w:p w14:paraId="094D4554"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74696481" w14:textId="678A517F" w:rsidR="0087209C" w:rsidRDefault="0087209C" w:rsidP="0087209C">
      <w:pPr>
        <w:pStyle w:val="Question"/>
        <w:rPr>
          <w:rFonts w:ascii="Verdana" w:hAnsi="Verdana"/>
          <w:b/>
        </w:rPr>
      </w:pPr>
      <w:r>
        <w:rPr>
          <w:rFonts w:ascii="Verdana" w:hAnsi="Verdana"/>
          <w:b/>
        </w:rPr>
        <w:tab/>
        <w:t>9.1</w:t>
      </w:r>
      <w:r w:rsidR="00322080">
        <w:rPr>
          <w:rFonts w:ascii="Verdana" w:hAnsi="Verdana"/>
          <w:b/>
        </w:rPr>
        <w:t>2</w:t>
      </w:r>
      <w:r w:rsidRPr="00B27110">
        <w:rPr>
          <w:rFonts w:ascii="Verdana" w:hAnsi="Verdana"/>
          <w:b/>
        </w:rPr>
        <w:tab/>
      </w:r>
      <w:r>
        <w:rPr>
          <w:rFonts w:ascii="Verdana" w:hAnsi="Verdana"/>
          <w:b/>
        </w:rPr>
        <w:t>You must provide an up-to-date organisational chart</w:t>
      </w:r>
    </w:p>
    <w:p w14:paraId="0A41A386"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132B0C7F"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758B1C2E"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74C50BD1" w14:textId="77777777" w:rsidR="0087209C" w:rsidRDefault="0087209C" w:rsidP="0087209C">
      <w:pPr>
        <w:pStyle w:val="Question"/>
        <w:tabs>
          <w:tab w:val="clear" w:pos="-142"/>
        </w:tabs>
        <w:spacing w:before="20"/>
        <w:ind w:firstLine="0"/>
        <w:rPr>
          <w:rFonts w:ascii="Verdana" w:hAnsi="Verdana"/>
        </w:rPr>
      </w:pPr>
    </w:p>
    <w:p w14:paraId="46633B8C"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393C7A3" w14:textId="77777777" w:rsidR="00E0770A" w:rsidRDefault="00E0770A" w:rsidP="0059522F">
      <w:pPr>
        <w:pStyle w:val="Question"/>
        <w:ind w:firstLine="0"/>
        <w:rPr>
          <w:rFonts w:ascii="Verdana" w:hAnsi="Verdana"/>
          <w:b/>
        </w:rPr>
      </w:pPr>
    </w:p>
    <w:p w14:paraId="2BF8DB0B" w14:textId="067437F8" w:rsidR="00E0770A" w:rsidRDefault="00E0770A" w:rsidP="00E0770A">
      <w:pPr>
        <w:pStyle w:val="Question"/>
        <w:rPr>
          <w:rFonts w:ascii="Verdana" w:hAnsi="Verdana"/>
          <w:b/>
        </w:rPr>
      </w:pPr>
      <w:r>
        <w:rPr>
          <w:rFonts w:ascii="Verdana" w:hAnsi="Verdana"/>
          <w:b/>
        </w:rPr>
        <w:tab/>
      </w:r>
      <w:r>
        <w:rPr>
          <w:rFonts w:ascii="Verdana" w:hAnsi="Verdana"/>
          <w:b/>
        </w:rPr>
        <w:tab/>
        <w:t>Question 9.13 only applies where the firm is an enhanced scope SMCR firm (SYSC 25 and SUP 10C.9)</w:t>
      </w:r>
    </w:p>
    <w:p w14:paraId="67F055FB" w14:textId="2F16C7EA" w:rsidR="0087209C" w:rsidRDefault="0087209C" w:rsidP="0087209C">
      <w:pPr>
        <w:pStyle w:val="Question"/>
        <w:rPr>
          <w:rFonts w:ascii="Verdana" w:hAnsi="Verdana"/>
          <w:b/>
        </w:rPr>
      </w:pPr>
      <w:r>
        <w:rPr>
          <w:rFonts w:ascii="Verdana" w:hAnsi="Verdana"/>
          <w:b/>
        </w:rPr>
        <w:t>9.1</w:t>
      </w:r>
      <w:r w:rsidR="00E0770A">
        <w:rPr>
          <w:rFonts w:ascii="Verdana" w:hAnsi="Verdana"/>
          <w:b/>
        </w:rPr>
        <w:t>3</w:t>
      </w:r>
      <w:r w:rsidRPr="00B27110">
        <w:rPr>
          <w:rFonts w:ascii="Verdana" w:hAnsi="Verdana"/>
          <w:b/>
        </w:rPr>
        <w:tab/>
      </w:r>
      <w:r>
        <w:rPr>
          <w:rFonts w:ascii="Verdana" w:hAnsi="Verdana"/>
          <w:b/>
        </w:rPr>
        <w:t>You must provide a copy of the firm’s management responsibility map</w:t>
      </w:r>
    </w:p>
    <w:p w14:paraId="0A1F5C26" w14:textId="77777777" w:rsidR="0087209C" w:rsidRPr="00E0770A" w:rsidRDefault="0087209C" w:rsidP="0087209C">
      <w:pPr>
        <w:spacing w:before="100" w:beforeAutospacing="1" w:after="225" w:line="240" w:lineRule="auto"/>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The map must provide an overview of how the firm is managed and governed. It should contain key information about arrangements such as:</w:t>
      </w:r>
    </w:p>
    <w:p w14:paraId="701EC8BC"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details of any approved persons and their role</w:t>
      </w:r>
    </w:p>
    <w:p w14:paraId="6807D792"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lines of responsibility</w:t>
      </w:r>
    </w:p>
    <w:p w14:paraId="0FE5DEDF" w14:textId="77777777" w:rsidR="0087209C" w:rsidRPr="00E0770A" w:rsidRDefault="0087209C" w:rsidP="00F0726D">
      <w:pPr>
        <w:numPr>
          <w:ilvl w:val="0"/>
          <w:numId w:val="11"/>
        </w:numPr>
        <w:spacing w:before="100" w:beforeAutospacing="1" w:after="75" w:line="240" w:lineRule="auto"/>
        <w:ind w:left="709" w:right="731" w:hanging="124"/>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details of members of the governing and management bodies, who are not approved persons, including their role</w:t>
      </w:r>
    </w:p>
    <w:p w14:paraId="00A3DAE5"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a chart showing the allocation of prescribed, other and overall responsibilities</w:t>
      </w:r>
    </w:p>
    <w:p w14:paraId="29113A6A" w14:textId="77777777" w:rsidR="0087209C" w:rsidRDefault="0087209C" w:rsidP="0087209C">
      <w:pPr>
        <w:pStyle w:val="Question"/>
        <w:tabs>
          <w:tab w:val="clear" w:pos="-142"/>
        </w:tabs>
        <w:spacing w:before="20"/>
        <w:ind w:firstLine="0"/>
        <w:rPr>
          <w:rFonts w:ascii="Verdana" w:hAnsi="Verdana"/>
        </w:rPr>
      </w:pPr>
    </w:p>
    <w:p w14:paraId="53D20F8E" w14:textId="629687F0" w:rsidR="00373ACA" w:rsidRDefault="0087209C" w:rsidP="00F0726D">
      <w:pPr>
        <w:pStyle w:val="Question"/>
        <w:tabs>
          <w:tab w:val="clear" w:pos="-142"/>
        </w:tabs>
        <w:spacing w:before="20"/>
        <w:ind w:firstLine="0"/>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r w:rsidR="00373ACA">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7A57ECC3" w:rsidR="002A0F5F" w:rsidRPr="00EB352E" w:rsidRDefault="002A0F5F" w:rsidP="00B03385">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42" behindDoc="1" locked="0" layoutInCell="0" allowOverlap="1" wp14:anchorId="42C10D7E" wp14:editId="20F5B769">
                      <wp:simplePos x="0" y="0"/>
                      <wp:positionH relativeFrom="column">
                        <wp:posOffset>-1438910</wp:posOffset>
                      </wp:positionH>
                      <wp:positionV relativeFrom="paragraph">
                        <wp:posOffset>1270</wp:posOffset>
                      </wp:positionV>
                      <wp:extent cx="6414135" cy="344170"/>
                      <wp:effectExtent l="0" t="2540" r="0" b="0"/>
                      <wp:wrapNone/>
                      <wp:docPr id="22" name="Rectangle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4A455E6" id="Rectangle 22" o:spid="_x0000_s1026" style="position:absolute;margin-left:-113.3pt;margin-top:.1pt;width:505.05pt;height:27.1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406090">
              <w:rPr>
                <w:rFonts w:ascii="Verdana" w:hAnsi="Verdana"/>
              </w:rPr>
              <w:t>10</w:t>
            </w:r>
          </w:p>
        </w:tc>
        <w:tc>
          <w:tcPr>
            <w:tcW w:w="7825" w:type="dxa"/>
            <w:shd w:val="clear" w:color="auto" w:fill="701B45"/>
            <w:vAlign w:val="center"/>
          </w:tcPr>
          <w:p w14:paraId="599D9C13" w14:textId="0CDC230D" w:rsidR="002A0F5F" w:rsidRPr="00EB352E" w:rsidRDefault="00D85BC8" w:rsidP="00B03385">
            <w:pPr>
              <w:pStyle w:val="Sectionheading"/>
              <w:spacing w:before="0"/>
              <w:rPr>
                <w:rFonts w:ascii="Verdana" w:hAnsi="Verdana"/>
              </w:rPr>
            </w:pPr>
            <w:r>
              <w:rPr>
                <w:rFonts w:ascii="Verdana" w:hAnsi="Verdana"/>
              </w:rPr>
              <w:t>Supplementary information</w:t>
            </w:r>
            <w:r w:rsidR="00BA34BF">
              <w:rPr>
                <w:rFonts w:ascii="Verdana" w:hAnsi="Verdana"/>
              </w:rPr>
              <w:t xml:space="preserve"> </w:t>
            </w:r>
            <w:r w:rsidR="00A752E3">
              <w:rPr>
                <w:rFonts w:ascii="Verdana" w:hAnsi="Verdana"/>
              </w:rPr>
              <w:t>`</w:t>
            </w:r>
          </w:p>
        </w:tc>
      </w:tr>
    </w:tbl>
    <w:p w14:paraId="44F5CBA0" w14:textId="77777777" w:rsidR="00004EE9" w:rsidRDefault="00004EE9" w:rsidP="00644D93">
      <w:pPr>
        <w:pStyle w:val="Question"/>
        <w:tabs>
          <w:tab w:val="clear" w:pos="-142"/>
        </w:tabs>
        <w:spacing w:before="20"/>
        <w:ind w:firstLine="0"/>
        <w:rPr>
          <w:rFonts w:ascii="Verdana" w:hAnsi="Verdana"/>
        </w:rPr>
      </w:pPr>
    </w:p>
    <w:p w14:paraId="7386467B" w14:textId="6543ACEE" w:rsidR="008B3EA4" w:rsidRPr="00313A9E" w:rsidRDefault="008B3EA4" w:rsidP="008B3EA4">
      <w:pPr>
        <w:pStyle w:val="Question"/>
        <w:rPr>
          <w:rFonts w:ascii="Verdana" w:hAnsi="Verdana"/>
          <w:b/>
          <w:sz w:val="22"/>
          <w:szCs w:val="22"/>
        </w:rPr>
      </w:pPr>
      <w:r>
        <w:rPr>
          <w:rFonts w:ascii="Verdana" w:hAnsi="Verdana"/>
          <w:b/>
          <w:sz w:val="22"/>
          <w:szCs w:val="22"/>
        </w:rPr>
        <w:tab/>
      </w:r>
      <w:r>
        <w:rPr>
          <w:rFonts w:ascii="Verdana" w:hAnsi="Verdana"/>
          <w:b/>
          <w:sz w:val="22"/>
          <w:szCs w:val="22"/>
        </w:rPr>
        <w:tab/>
      </w:r>
      <w:r w:rsidRPr="00313A9E">
        <w:rPr>
          <w:rFonts w:ascii="Verdana" w:hAnsi="Verdana"/>
          <w:b/>
          <w:sz w:val="22"/>
          <w:szCs w:val="22"/>
        </w:rPr>
        <w:t>Supporting documents (optional)</w:t>
      </w:r>
      <w:r w:rsidRPr="00313A9E">
        <w:rPr>
          <w:rFonts w:ascii="Verdana" w:hAnsi="Verdana"/>
          <w:b/>
          <w:sz w:val="22"/>
          <w:szCs w:val="22"/>
        </w:rPr>
        <w:tab/>
      </w:r>
    </w:p>
    <w:p w14:paraId="014AC97C" w14:textId="77777777" w:rsidR="008B3EA4" w:rsidRPr="009254F3" w:rsidRDefault="008B3EA4" w:rsidP="008B3EA4">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2D2043A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1</w:t>
      </w:r>
      <w:r w:rsidRPr="008B3EA4">
        <w:rPr>
          <w:rFonts w:ascii="Verdana" w:hAnsi="Verdana"/>
          <w:b/>
          <w:szCs w:val="18"/>
        </w:rPr>
        <w:tab/>
      </w:r>
    </w:p>
    <w:p w14:paraId="49CF706C"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03150A3" w14:textId="77777777" w:rsidTr="00357FE3">
        <w:trPr>
          <w:trHeight w:hRule="exact" w:val="397"/>
        </w:trPr>
        <w:tc>
          <w:tcPr>
            <w:tcW w:w="7088" w:type="dxa"/>
            <w:vAlign w:val="center"/>
          </w:tcPr>
          <w:p w14:paraId="3618CB05"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EEF648B"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5FC910F" w14:textId="77777777" w:rsidTr="00357FE3">
        <w:trPr>
          <w:trHeight w:hRule="exact" w:val="397"/>
        </w:trPr>
        <w:tc>
          <w:tcPr>
            <w:tcW w:w="7088" w:type="dxa"/>
            <w:vAlign w:val="center"/>
          </w:tcPr>
          <w:p w14:paraId="30F0EE8E"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555AD4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3CE9B77F" w14:textId="77777777" w:rsidTr="00357FE3">
        <w:trPr>
          <w:trHeight w:hRule="exact" w:val="397"/>
        </w:trPr>
        <w:tc>
          <w:tcPr>
            <w:tcW w:w="7088" w:type="dxa"/>
            <w:vAlign w:val="center"/>
          </w:tcPr>
          <w:p w14:paraId="22E4C1C0"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D31475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2</w:t>
      </w:r>
      <w:r w:rsidRPr="008B3EA4">
        <w:rPr>
          <w:rFonts w:ascii="Verdana" w:hAnsi="Verdana"/>
          <w:b/>
          <w:szCs w:val="18"/>
        </w:rPr>
        <w:tab/>
      </w:r>
    </w:p>
    <w:p w14:paraId="1689F9DF"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9B1B1C1" w14:textId="77777777" w:rsidTr="00357FE3">
        <w:trPr>
          <w:trHeight w:hRule="exact" w:val="397"/>
        </w:trPr>
        <w:tc>
          <w:tcPr>
            <w:tcW w:w="7088" w:type="dxa"/>
            <w:vAlign w:val="center"/>
          </w:tcPr>
          <w:p w14:paraId="464394D6"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0FD150D"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B462765" w14:textId="77777777" w:rsidTr="00357FE3">
        <w:trPr>
          <w:trHeight w:hRule="exact" w:val="397"/>
        </w:trPr>
        <w:tc>
          <w:tcPr>
            <w:tcW w:w="7088" w:type="dxa"/>
            <w:vAlign w:val="center"/>
          </w:tcPr>
          <w:p w14:paraId="281D68B1"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D62000C"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2990248" w14:textId="77777777" w:rsidTr="00357FE3">
        <w:trPr>
          <w:trHeight w:hRule="exact" w:val="397"/>
        </w:trPr>
        <w:tc>
          <w:tcPr>
            <w:tcW w:w="7088" w:type="dxa"/>
            <w:vAlign w:val="center"/>
          </w:tcPr>
          <w:p w14:paraId="53A8823B"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2F92666"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3</w:t>
      </w:r>
    </w:p>
    <w:p w14:paraId="6B42F145"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57EA4B93" w14:textId="77777777" w:rsidTr="00357FE3">
        <w:trPr>
          <w:trHeight w:hRule="exact" w:val="397"/>
        </w:trPr>
        <w:tc>
          <w:tcPr>
            <w:tcW w:w="7088" w:type="dxa"/>
            <w:vAlign w:val="center"/>
          </w:tcPr>
          <w:p w14:paraId="022EC939"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262254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1ACFD287" w14:textId="77777777" w:rsidTr="00357FE3">
        <w:trPr>
          <w:trHeight w:hRule="exact" w:val="397"/>
        </w:trPr>
        <w:tc>
          <w:tcPr>
            <w:tcW w:w="7088" w:type="dxa"/>
            <w:vAlign w:val="center"/>
          </w:tcPr>
          <w:p w14:paraId="1A3C6A89"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1CC46D5"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3FAB1F6B" w14:textId="77777777" w:rsidTr="00357FE3">
        <w:trPr>
          <w:trHeight w:hRule="exact" w:val="397"/>
        </w:trPr>
        <w:tc>
          <w:tcPr>
            <w:tcW w:w="7088" w:type="dxa"/>
            <w:vAlign w:val="center"/>
          </w:tcPr>
          <w:p w14:paraId="04C61F4A"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2E114EE" w14:textId="77777777" w:rsidR="008B3EA4" w:rsidRDefault="008B3EA4" w:rsidP="008B3EA4"/>
    <w:p w14:paraId="2FECA5C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4</w:t>
      </w:r>
    </w:p>
    <w:p w14:paraId="249FDF44"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E0460D" w14:paraId="0553DFA2" w14:textId="77777777" w:rsidTr="00357FE3">
        <w:trPr>
          <w:trHeight w:hRule="exact" w:val="397"/>
        </w:trPr>
        <w:tc>
          <w:tcPr>
            <w:tcW w:w="7088" w:type="dxa"/>
            <w:vAlign w:val="center"/>
          </w:tcPr>
          <w:p w14:paraId="2444FABD" w14:textId="77777777" w:rsidR="008B3EA4" w:rsidRPr="00E0460D" w:rsidRDefault="008B3EA4"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B6FB7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45420A4" w14:textId="77777777" w:rsidTr="00357FE3">
        <w:trPr>
          <w:trHeight w:hRule="exact" w:val="397"/>
        </w:trPr>
        <w:tc>
          <w:tcPr>
            <w:tcW w:w="7088" w:type="dxa"/>
            <w:vAlign w:val="center"/>
          </w:tcPr>
          <w:p w14:paraId="6FD9746B"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A74D91E"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47C5D35" w14:textId="77777777" w:rsidTr="00357FE3">
        <w:trPr>
          <w:trHeight w:hRule="exact" w:val="397"/>
        </w:trPr>
        <w:tc>
          <w:tcPr>
            <w:tcW w:w="7088" w:type="dxa"/>
            <w:vAlign w:val="center"/>
          </w:tcPr>
          <w:p w14:paraId="5FBA2DD0"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A9F187F" w14:textId="77777777" w:rsidR="008B3EA4" w:rsidRPr="008B3EA4" w:rsidRDefault="008B3EA4" w:rsidP="008B3EA4">
      <w:pPr>
        <w:pStyle w:val="Question"/>
        <w:rPr>
          <w:rFonts w:ascii="Verdana" w:hAnsi="Verdana"/>
          <w:b/>
          <w:szCs w:val="18"/>
        </w:rPr>
      </w:pPr>
      <w:r w:rsidRPr="008B3EA4">
        <w:rPr>
          <w:rFonts w:ascii="Verdana" w:hAnsi="Verdana"/>
          <w:b/>
          <w:szCs w:val="18"/>
        </w:rPr>
        <w:lastRenderedPageBreak/>
        <w:tab/>
      </w:r>
      <w:r w:rsidRPr="008B3EA4">
        <w:rPr>
          <w:rFonts w:ascii="Verdana" w:hAnsi="Verdana"/>
          <w:b/>
          <w:szCs w:val="18"/>
        </w:rPr>
        <w:tab/>
        <w:t>Document 5</w:t>
      </w:r>
      <w:r w:rsidRPr="008B3EA4">
        <w:rPr>
          <w:rFonts w:ascii="Verdana" w:hAnsi="Verdana"/>
          <w:b/>
          <w:szCs w:val="18"/>
        </w:rPr>
        <w:tab/>
      </w:r>
    </w:p>
    <w:p w14:paraId="047B885F"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470CFDC" w14:textId="77777777" w:rsidTr="00357FE3">
        <w:trPr>
          <w:trHeight w:hRule="exact" w:val="397"/>
        </w:trPr>
        <w:tc>
          <w:tcPr>
            <w:tcW w:w="7088" w:type="dxa"/>
            <w:vAlign w:val="center"/>
          </w:tcPr>
          <w:p w14:paraId="122B5BE3"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6E2EDD6"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4E9AE6F" w14:textId="77777777" w:rsidTr="00357FE3">
        <w:trPr>
          <w:trHeight w:hRule="exact" w:val="397"/>
        </w:trPr>
        <w:tc>
          <w:tcPr>
            <w:tcW w:w="7088" w:type="dxa"/>
            <w:vAlign w:val="center"/>
          </w:tcPr>
          <w:p w14:paraId="1ACAE617"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3D5CD5D"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A5A57E6" w14:textId="77777777" w:rsidTr="00357FE3">
        <w:trPr>
          <w:trHeight w:hRule="exact" w:val="397"/>
        </w:trPr>
        <w:tc>
          <w:tcPr>
            <w:tcW w:w="7088" w:type="dxa"/>
            <w:vAlign w:val="center"/>
          </w:tcPr>
          <w:p w14:paraId="7C343822"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6EB13F4" w14:textId="77777777" w:rsidR="008B3EA4" w:rsidRPr="009254F3" w:rsidRDefault="008B3EA4" w:rsidP="008B3EA4">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33696C28" w14:textId="77777777" w:rsidR="008B3EA4" w:rsidRDefault="008B3EA4" w:rsidP="008B3EA4">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E0460D" w14:paraId="00607666" w14:textId="77777777" w:rsidTr="00357FE3">
        <w:trPr>
          <w:trHeight w:hRule="exact" w:val="1823"/>
        </w:trPr>
        <w:tc>
          <w:tcPr>
            <w:tcW w:w="7088" w:type="dxa"/>
            <w:vAlign w:val="center"/>
          </w:tcPr>
          <w:p w14:paraId="6E66FF63" w14:textId="77777777" w:rsidR="008B3EA4" w:rsidRPr="00E0460D" w:rsidRDefault="008B3EA4"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22DF957" w14:textId="77777777" w:rsidR="00A941DA" w:rsidRDefault="00A941DA" w:rsidP="00A941DA">
      <w:pPr>
        <w:pStyle w:val="Question"/>
        <w:tabs>
          <w:tab w:val="clear" w:pos="-142"/>
        </w:tabs>
        <w:spacing w:before="20"/>
        <w:ind w:firstLine="0"/>
        <w:rPr>
          <w:rFonts w:ascii="Verdana" w:hAnsi="Verdana"/>
        </w:rPr>
      </w:pPr>
    </w:p>
    <w:p w14:paraId="34838D9C" w14:textId="77777777" w:rsidR="00A941DA" w:rsidRDefault="00A941DA" w:rsidP="00A941DA">
      <w:pPr>
        <w:pStyle w:val="Question"/>
        <w:tabs>
          <w:tab w:val="clear" w:pos="-142"/>
        </w:tabs>
        <w:spacing w:before="20"/>
        <w:ind w:firstLine="0"/>
        <w:rPr>
          <w:rFonts w:ascii="Verdana" w:hAnsi="Verdana"/>
        </w:rPr>
      </w:pPr>
    </w:p>
    <w:p w14:paraId="3AAF6A5E" w14:textId="77777777" w:rsidR="00A941DA" w:rsidRDefault="00A941DA" w:rsidP="00A941DA">
      <w:pPr>
        <w:pStyle w:val="Question"/>
        <w:tabs>
          <w:tab w:val="clear" w:pos="-142"/>
        </w:tabs>
        <w:spacing w:before="20"/>
        <w:ind w:firstLine="0"/>
        <w:rPr>
          <w:rFonts w:ascii="Verdana" w:hAnsi="Verdana"/>
        </w:rPr>
      </w:pPr>
    </w:p>
    <w:p w14:paraId="1DA3D87A" w14:textId="77777777" w:rsidR="0013755F" w:rsidRDefault="0013755F">
      <w:r>
        <w:br w:type="page"/>
      </w:r>
    </w:p>
    <w:p w14:paraId="7A43D2C9" w14:textId="173EDCD3" w:rsidR="008E41F1" w:rsidRDefault="008E41F1"/>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7654F401"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3" behindDoc="1" locked="0" layoutInCell="0" allowOverlap="1" wp14:anchorId="57046B96" wp14:editId="5FA04E4E">
                      <wp:simplePos x="0" y="0"/>
                      <wp:positionH relativeFrom="column">
                        <wp:posOffset>-1438910</wp:posOffset>
                      </wp:positionH>
                      <wp:positionV relativeFrom="paragraph">
                        <wp:posOffset>1270</wp:posOffset>
                      </wp:positionV>
                      <wp:extent cx="6414135" cy="344170"/>
                      <wp:effectExtent l="0" t="2540" r="0" b="0"/>
                      <wp:wrapNone/>
                      <wp:docPr id="24" name="Rectangle 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C00F950" id="Rectangle 24" o:spid="_x0000_s1026" style="position:absolute;margin-left:-113.3pt;margin-top:.1pt;width:505.05pt;height:27.1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BC0BB3">
              <w:rPr>
                <w:rFonts w:ascii="Verdana" w:hAnsi="Verdana"/>
              </w:rPr>
              <w:t>11</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3E56FB75" w14:textId="77777777" w:rsidR="00C649A2" w:rsidRDefault="00C649A2" w:rsidP="00C649A2">
      <w:pPr>
        <w:pStyle w:val="Question"/>
        <w:tabs>
          <w:tab w:val="clear" w:pos="-142"/>
        </w:tabs>
        <w:spacing w:before="20"/>
        <w:ind w:firstLine="0"/>
        <w:rPr>
          <w:rFonts w:ascii="Verdana" w:hAnsi="Verdana"/>
        </w:rPr>
      </w:pPr>
      <w:r w:rsidRPr="00671AA4">
        <w:rPr>
          <w:rFonts w:ascii="Verdana" w:hAnsi="Verdana"/>
        </w:rPr>
        <w:t>It is a criminal offence, knowingly or recklessly, to give the FCA and/or PRA information that is materially false, misleading or deceptive (see sections 398 and 400 of the Financial Services and Markets Act 2000 – FSMA).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29F98043" w14:textId="77777777" w:rsidR="00C649A2" w:rsidRPr="00671AA4" w:rsidRDefault="00C649A2" w:rsidP="00C649A2">
      <w:pPr>
        <w:pStyle w:val="Question"/>
        <w:tabs>
          <w:tab w:val="clear" w:pos="-142"/>
        </w:tabs>
        <w:spacing w:before="20"/>
        <w:ind w:firstLine="0"/>
        <w:rPr>
          <w:rFonts w:ascii="Verdana" w:hAnsi="Verdana"/>
        </w:rPr>
      </w:pPr>
    </w:p>
    <w:p w14:paraId="63BA4C20" w14:textId="77777777" w:rsidR="00C649A2" w:rsidRDefault="00C649A2" w:rsidP="00C649A2">
      <w:pPr>
        <w:pStyle w:val="Question"/>
        <w:tabs>
          <w:tab w:val="clear" w:pos="-142"/>
        </w:tabs>
        <w:spacing w:before="20"/>
        <w:ind w:firstLine="0"/>
        <w:rPr>
          <w:rFonts w:ascii="Verdana" w:hAnsi="Verdana"/>
        </w:rPr>
      </w:pPr>
      <w:r w:rsidRPr="00671AA4">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7D0753E5" w14:textId="77777777" w:rsidR="00C649A2" w:rsidRPr="00671AA4" w:rsidRDefault="00C649A2" w:rsidP="00C649A2">
      <w:pPr>
        <w:pStyle w:val="Question"/>
        <w:tabs>
          <w:tab w:val="clear" w:pos="-142"/>
        </w:tabs>
        <w:spacing w:before="20"/>
        <w:ind w:firstLine="0"/>
        <w:rPr>
          <w:rFonts w:ascii="Verdana" w:hAnsi="Verdana"/>
        </w:rPr>
      </w:pPr>
    </w:p>
    <w:p w14:paraId="1D2A6417"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confirms the information provided in this application is accurate and complete to the best of their knowledge and that they have read the notes to this form. The candidate will notify the FCA and/or PRA immediately if there is a material change to the information provided.</w:t>
      </w:r>
    </w:p>
    <w:p w14:paraId="7683A1C1" w14:textId="77777777" w:rsidR="000147BA" w:rsidRPr="00671AA4" w:rsidRDefault="000147BA" w:rsidP="00C649A2">
      <w:pPr>
        <w:pStyle w:val="Question"/>
        <w:tabs>
          <w:tab w:val="clear" w:pos="-142"/>
        </w:tabs>
        <w:spacing w:before="20"/>
        <w:ind w:firstLine="0"/>
        <w:rPr>
          <w:rFonts w:ascii="Verdana" w:hAnsi="Verdana"/>
        </w:rPr>
      </w:pPr>
    </w:p>
    <w:p w14:paraId="7E4E8F68"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26E08CCF" w14:textId="77777777" w:rsidR="00C649A2" w:rsidRDefault="00C649A2" w:rsidP="00C649A2">
      <w:pPr>
        <w:pStyle w:val="Question"/>
        <w:tabs>
          <w:tab w:val="clear" w:pos="-142"/>
        </w:tabs>
        <w:spacing w:before="20"/>
        <w:ind w:firstLine="0"/>
        <w:rPr>
          <w:rFonts w:ascii="Verdana" w:hAnsi="Verdana"/>
        </w:rPr>
      </w:pPr>
    </w:p>
    <w:p w14:paraId="0F8696C7"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confirms:</w:t>
      </w:r>
    </w:p>
    <w:p w14:paraId="3952FEE6" w14:textId="77777777" w:rsidR="00C649A2" w:rsidRPr="00671AA4" w:rsidRDefault="00C649A2" w:rsidP="00C649A2">
      <w:pPr>
        <w:pStyle w:val="Question"/>
        <w:numPr>
          <w:ilvl w:val="0"/>
          <w:numId w:val="9"/>
        </w:numPr>
        <w:tabs>
          <w:tab w:val="clear" w:pos="-142"/>
        </w:tabs>
        <w:spacing w:before="20"/>
        <w:rPr>
          <w:rFonts w:ascii="Verdana" w:hAnsi="Verdana"/>
        </w:rPr>
      </w:pPr>
      <w:r w:rsidRPr="00671AA4">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400996A5" w14:textId="77777777" w:rsidR="00C649A2" w:rsidRPr="00671AA4" w:rsidRDefault="00C649A2" w:rsidP="00C649A2">
      <w:pPr>
        <w:pStyle w:val="Question"/>
        <w:numPr>
          <w:ilvl w:val="0"/>
          <w:numId w:val="9"/>
        </w:numPr>
        <w:tabs>
          <w:tab w:val="clear" w:pos="-142"/>
        </w:tabs>
        <w:spacing w:before="20"/>
        <w:rPr>
          <w:rFonts w:ascii="Verdana" w:hAnsi="Verdana"/>
        </w:rPr>
      </w:pPr>
      <w:r w:rsidRPr="00671AA4">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4AE510A8" w14:textId="77777777" w:rsidR="00C649A2" w:rsidRPr="00671AA4" w:rsidRDefault="00C649A2" w:rsidP="00C649A2">
      <w:pPr>
        <w:pStyle w:val="Question"/>
        <w:numPr>
          <w:ilvl w:val="0"/>
          <w:numId w:val="9"/>
        </w:numPr>
        <w:tabs>
          <w:tab w:val="clear" w:pos="-142"/>
        </w:tabs>
        <w:spacing w:before="20"/>
        <w:rPr>
          <w:rFonts w:ascii="Verdana" w:hAnsi="Verdana"/>
        </w:rPr>
      </w:pPr>
      <w:r w:rsidRPr="00671AA4">
        <w:rPr>
          <w:rFonts w:ascii="Verdana" w:hAnsi="Verdana"/>
        </w:rPr>
        <w:t>that they understand the regulatory responsibilities of the proposed role as set out in the rules of conduct in the FCA’s COCON or APER/SMCR and/or the PRA Rulebook: Conduct Rules, Insurance – Conduct Standards, Non-Solvency II Firms – Conduct Standards, and Large Non-Solvency II Firms – Conduct Standards</w:t>
      </w:r>
    </w:p>
    <w:p w14:paraId="50BCD944" w14:textId="77777777" w:rsidR="00C649A2" w:rsidRDefault="00C649A2" w:rsidP="00C649A2">
      <w:pPr>
        <w:pStyle w:val="Question"/>
        <w:tabs>
          <w:tab w:val="clear" w:pos="-142"/>
        </w:tabs>
        <w:spacing w:before="20"/>
        <w:ind w:firstLine="0"/>
        <w:rPr>
          <w:rFonts w:ascii="Verdana" w:hAnsi="Verdana"/>
        </w:rPr>
      </w:pPr>
    </w:p>
    <w:p w14:paraId="77E7F68B" w14:textId="15E93C4F"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r w:rsidR="00342FF8">
        <w:rPr>
          <w:rFonts w:ascii="Verdana" w:hAnsi="Verdana"/>
        </w:rPr>
        <w:t>.</w:t>
      </w:r>
    </w:p>
    <w:p w14:paraId="412ACAEA" w14:textId="77777777" w:rsidR="00342FF8" w:rsidRPr="00671AA4" w:rsidRDefault="00342FF8" w:rsidP="00C649A2">
      <w:pPr>
        <w:pStyle w:val="Question"/>
        <w:tabs>
          <w:tab w:val="clear" w:pos="-142"/>
        </w:tabs>
        <w:spacing w:before="20"/>
        <w:ind w:firstLine="0"/>
        <w:rPr>
          <w:rFonts w:ascii="Verdana" w:hAnsi="Verdana"/>
        </w:rPr>
      </w:pPr>
    </w:p>
    <w:p w14:paraId="18EA2178"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In addition to other regulatory responsibilities, firms and candidates have a responsibility to disclose to the FCA and/or PRA matters of which it would reasonably expect to be notified. Failure to notify the FCA and/or PRA of such information may lead to the FCA and/or PRA taking disciplinary or other action against the applicant and/or the candidate.</w:t>
      </w:r>
    </w:p>
    <w:p w14:paraId="6912AC84" w14:textId="77777777" w:rsidR="00C649A2" w:rsidRPr="00671AA4" w:rsidRDefault="00C649A2" w:rsidP="00C649A2">
      <w:pPr>
        <w:pStyle w:val="govuk-body"/>
        <w:spacing w:before="0" w:beforeAutospacing="0" w:after="300" w:afterAutospacing="0"/>
        <w:rPr>
          <w:rFonts w:ascii="Verdana" w:hAnsi="Verdana" w:cs="Segoe UI"/>
          <w:color w:val="0B0C0C"/>
          <w:sz w:val="18"/>
          <w:szCs w:val="18"/>
        </w:rPr>
      </w:pPr>
      <w:r w:rsidRPr="00671AA4">
        <w:rPr>
          <w:rFonts w:ascii="Verdana" w:hAnsi="Verdana" w:cs="Segoe UI"/>
          <w:color w:val="0B0C0C"/>
          <w:sz w:val="18"/>
          <w:szCs w:val="18"/>
        </w:rPr>
        <w:t>For the purposes of complying with data protection legislation, you should read our privacy notices:</w:t>
      </w:r>
      <w:r w:rsidRPr="00671AA4">
        <w:rPr>
          <w:rFonts w:ascii="Verdana" w:hAnsi="Verdana" w:cs="Segoe UI"/>
          <w:color w:val="0B0C0C"/>
          <w:sz w:val="18"/>
          <w:szCs w:val="18"/>
        </w:rPr>
        <w:br/>
      </w:r>
      <w:hyperlink r:id="rId37" w:history="1">
        <w:r w:rsidRPr="00671AA4">
          <w:rPr>
            <w:rStyle w:val="Hyperlink"/>
            <w:rFonts w:ascii="Verdana" w:hAnsi="Verdana" w:cs="Segoe UI"/>
            <w:color w:val="871850"/>
            <w:sz w:val="18"/>
            <w:szCs w:val="18"/>
          </w:rPr>
          <w:t>FCA’s privacy notice</w:t>
        </w:r>
      </w:hyperlink>
      <w:r w:rsidRPr="00671AA4">
        <w:rPr>
          <w:rFonts w:ascii="Verdana" w:hAnsi="Verdana" w:cs="Segoe UI"/>
          <w:color w:val="0B0C0C"/>
          <w:sz w:val="18"/>
          <w:szCs w:val="18"/>
        </w:rPr>
        <w:br/>
      </w:r>
      <w:hyperlink r:id="rId38" w:history="1">
        <w:r w:rsidRPr="00671AA4">
          <w:rPr>
            <w:rStyle w:val="Hyperlink"/>
            <w:rFonts w:ascii="Verdana" w:hAnsi="Verdana" w:cs="Segoe UI"/>
            <w:color w:val="871850"/>
            <w:sz w:val="18"/>
            <w:szCs w:val="18"/>
          </w:rPr>
          <w:t>Bank of England’s privacy notice</w:t>
        </w:r>
      </w:hyperlink>
    </w:p>
    <w:p w14:paraId="0C713F70"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These notices will tell you what to expect when the FCA and/or the Bank of England collects personal information, including how and why we use your personal information and who to contact if you have any queries or wish to exercise your rights.</w:t>
      </w:r>
    </w:p>
    <w:p w14:paraId="6F9B6C59" w14:textId="77777777" w:rsidR="00C649A2" w:rsidRDefault="00C649A2" w:rsidP="00C649A2">
      <w:pPr>
        <w:pStyle w:val="Question"/>
        <w:tabs>
          <w:tab w:val="clear" w:pos="-142"/>
        </w:tabs>
        <w:spacing w:before="20"/>
        <w:ind w:firstLine="0"/>
        <w:rPr>
          <w:rFonts w:ascii="Verdana" w:hAnsi="Verdana"/>
        </w:rPr>
      </w:pPr>
    </w:p>
    <w:p w14:paraId="3898892B" w14:textId="1B129983" w:rsidR="00C649A2" w:rsidRDefault="00342FF8" w:rsidP="00C649A2">
      <w:pPr>
        <w:pStyle w:val="Question"/>
        <w:tabs>
          <w:tab w:val="clear" w:pos="-142"/>
        </w:tabs>
        <w:spacing w:before="20"/>
        <w:ind w:firstLine="0"/>
        <w:rPr>
          <w:rFonts w:ascii="Verdana" w:hAnsi="Verdana"/>
        </w:rPr>
      </w:pPr>
      <w:r>
        <w:rPr>
          <w:rFonts w:ascii="Verdana" w:hAnsi="Verdana"/>
        </w:rPr>
        <w:t>Tick here to</w:t>
      </w:r>
      <w:r w:rsidR="00C649A2">
        <w:rPr>
          <w:rFonts w:ascii="Verdana" w:hAnsi="Verdana"/>
        </w:rPr>
        <w:t xml:space="preserve"> confirm I have read and understood this declaration</w:t>
      </w:r>
    </w:p>
    <w:p w14:paraId="4ED313C2" w14:textId="77777777" w:rsidR="00C649A2" w:rsidRDefault="00C649A2" w:rsidP="00C649A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12A9CADA" w14:textId="77777777" w:rsidR="00C649A2" w:rsidRDefault="00C649A2" w:rsidP="00C649A2">
      <w:pPr>
        <w:pStyle w:val="Question"/>
        <w:tabs>
          <w:tab w:val="clear" w:pos="-142"/>
        </w:tabs>
        <w:spacing w:before="20"/>
        <w:ind w:firstLine="0"/>
        <w:rPr>
          <w:rFonts w:ascii="Verdana" w:hAnsi="Verdana"/>
        </w:rPr>
      </w:pPr>
    </w:p>
    <w:p w14:paraId="16D7CAB7"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3A93D45" w14:textId="77777777" w:rsidTr="00EA71CB">
        <w:trPr>
          <w:trHeight w:hRule="exact" w:val="397"/>
        </w:trPr>
        <w:tc>
          <w:tcPr>
            <w:tcW w:w="7088" w:type="dxa"/>
            <w:vAlign w:val="center"/>
          </w:tcPr>
          <w:p w14:paraId="6F8886D3"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EA05A34" w14:textId="77777777" w:rsidR="00C649A2" w:rsidRPr="00B27110" w:rsidRDefault="00C649A2" w:rsidP="00C649A2">
      <w:pPr>
        <w:pStyle w:val="Question"/>
        <w:tabs>
          <w:tab w:val="clear" w:pos="-142"/>
        </w:tabs>
        <w:spacing w:before="20"/>
        <w:ind w:firstLine="0"/>
        <w:rPr>
          <w:rFonts w:ascii="Verdana" w:hAnsi="Verdana"/>
          <w:b/>
        </w:rPr>
      </w:pPr>
      <w:r>
        <w:rPr>
          <w:rFonts w:ascii="Verdana" w:hAnsi="Verdana"/>
          <w:b/>
        </w:rPr>
        <w:t>Candidate’s 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94D13BE" w14:textId="77777777" w:rsidTr="00EA71CB">
        <w:trPr>
          <w:trHeight w:hRule="exact" w:val="872"/>
        </w:trPr>
        <w:tc>
          <w:tcPr>
            <w:tcW w:w="7088" w:type="dxa"/>
            <w:vAlign w:val="center"/>
          </w:tcPr>
          <w:p w14:paraId="18B16A70"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4CFB3DAF" w14:textId="77777777" w:rsidR="00C649A2" w:rsidRDefault="00C649A2" w:rsidP="00C649A2">
      <w:pPr>
        <w:pStyle w:val="QsyesnoCharChar"/>
        <w:keepNext/>
        <w:tabs>
          <w:tab w:val="left" w:pos="624"/>
        </w:tabs>
        <w:rPr>
          <w:rFonts w:ascii="Verdana" w:hAnsi="Verdana"/>
        </w:rPr>
      </w:pPr>
    </w:p>
    <w:p w14:paraId="5D7A3E5C" w14:textId="77777777" w:rsidR="00C649A2" w:rsidRPr="00B27110" w:rsidRDefault="00C649A2" w:rsidP="00C649A2">
      <w:pPr>
        <w:pStyle w:val="Question"/>
        <w:tabs>
          <w:tab w:val="clear" w:pos="-142"/>
        </w:tabs>
        <w:spacing w:before="20"/>
        <w:ind w:firstLine="0"/>
        <w:rPr>
          <w:rFonts w:ascii="Verdana" w:hAnsi="Verdana"/>
          <w:b/>
        </w:rPr>
      </w:pPr>
      <w:r w:rsidRPr="00B27110">
        <w:rPr>
          <w:rFonts w:ascii="Verdana" w:hAnsi="Verdana"/>
          <w:b/>
        </w:rPr>
        <w:t xml:space="preserve">Date </w:t>
      </w:r>
      <w:r>
        <w:rPr>
          <w:rFonts w:ascii="Verdana" w:hAnsi="Verdana"/>
          <w:b/>
        </w:rPr>
        <w:t xml:space="preserve">of signature </w:t>
      </w:r>
      <w:r w:rsidRPr="00B27110">
        <w:rPr>
          <w:rFonts w:ascii="Verdana" w:hAnsi="Verdana"/>
          <w:b/>
        </w:rPr>
        <w:t>(dd/mm/yy)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C649A2" w:rsidRPr="00B27110" w14:paraId="0F356FF8" w14:textId="77777777" w:rsidTr="00EA71C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5B73CD1"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A4FF42"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1E15EF1"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E0426D4"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05286B6"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906929C"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33681B"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B2D9838"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015257C" w14:textId="77777777" w:rsidR="00C649A2" w:rsidRDefault="00C649A2" w:rsidP="00C649A2">
      <w:pPr>
        <w:pStyle w:val="QsyesnoCharChar"/>
        <w:keepNext/>
        <w:tabs>
          <w:tab w:val="left" w:pos="624"/>
        </w:tabs>
        <w:rPr>
          <w:rFonts w:ascii="Verdana" w:hAnsi="Verdana"/>
        </w:rPr>
      </w:pPr>
    </w:p>
    <w:p w14:paraId="164BB5DB" w14:textId="77777777" w:rsidR="00C649A2" w:rsidRDefault="00C649A2" w:rsidP="00C649A2">
      <w:pPr>
        <w:rPr>
          <w:rFonts w:ascii="Verdana" w:eastAsia="Times New Roman" w:hAnsi="Verdana" w:cs="Times New Roman"/>
          <w:sz w:val="18"/>
          <w:szCs w:val="20"/>
          <w:lang w:eastAsia="en-GB"/>
        </w:rPr>
      </w:pPr>
      <w:r>
        <w:rPr>
          <w:rFonts w:ascii="Verdana" w:hAnsi="Verdana"/>
        </w:rPr>
        <w:br w:type="page"/>
      </w:r>
    </w:p>
    <w:p w14:paraId="718C41B0" w14:textId="77777777" w:rsidR="00C649A2" w:rsidRDefault="00C649A2" w:rsidP="00C649A2">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2CC0E072" w14:textId="77777777" w:rsidR="00C649A2" w:rsidRPr="004E6744" w:rsidRDefault="00C649A2" w:rsidP="00C649A2">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7E6F3147" w14:textId="77777777" w:rsidR="00C649A2" w:rsidRPr="004E6744" w:rsidRDefault="00C649A2" w:rsidP="00C649A2">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0AC27605" w14:textId="77777777" w:rsidR="00C649A2" w:rsidRPr="004E6744" w:rsidRDefault="00C649A2" w:rsidP="00C649A2">
      <w:pPr>
        <w:spacing w:after="300"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The applicant firm confirms:</w:t>
      </w:r>
    </w:p>
    <w:p w14:paraId="61364FCB"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information provided in this application is accurate and complete to the best of its knowledge, and that it has read the notes to this form - the applicant firm will notify the FCA and/or PRA immediately if there is a material change to the information provided</w:t>
      </w:r>
    </w:p>
    <w:p w14:paraId="7B9FFE80"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requested the fullest information that it is lawfully able to obtain about the candidate under Part V of the Police Act 1997 and any related subordinate legislation of the UK or any part of the UK and, where available, has given due consideration to that information in determining that candidate to be fit and proper</w:t>
      </w:r>
    </w:p>
    <w:p w14:paraId="43F379F3"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in making this application the applicant believes on the basis of due and diligent enquiry and, by reference to the criteria in FIT in the FCA Handbook and/or the Fitness and Propriety part of the PRA Rulebook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6E9A2615"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complied with its obligations under equality and diversity legislation when selecting the candidate to perform the function(s) applied for</w:t>
      </w:r>
    </w:p>
    <w:p w14:paraId="2AB3E66C"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made the candidate aware of their regulatory responsibilities as set out in the rules of conduct in the FCA’s COCON or APER/SMCR and/or the PRA Rulebook: Conduct Rules, Insurance – Conduct Standards, Non-Solvency II Firms – Conduct Standards and Large Non-Solvency II Firms – Conduct Standards</w:t>
      </w:r>
    </w:p>
    <w:p w14:paraId="529B7B33"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statement of responsibilities accurately reflects the aspects of the affairs of the firm which it is intended that the candidate will be responsible for managing</w:t>
      </w:r>
    </w:p>
    <w:p w14:paraId="31D235AF" w14:textId="77777777" w:rsidR="00C649A2" w:rsidRDefault="00C649A2" w:rsidP="00C649A2">
      <w:pPr>
        <w:pStyle w:val="Question"/>
        <w:tabs>
          <w:tab w:val="clear" w:pos="-142"/>
        </w:tabs>
        <w:spacing w:before="20"/>
        <w:ind w:firstLine="0"/>
        <w:rPr>
          <w:rFonts w:ascii="Verdana" w:hAnsi="Verdana"/>
        </w:rPr>
      </w:pPr>
    </w:p>
    <w:p w14:paraId="1FD22BAB" w14:textId="77777777" w:rsidR="003D0FAE" w:rsidRDefault="003D0FAE" w:rsidP="003D0FAE">
      <w:pPr>
        <w:pStyle w:val="Question"/>
        <w:tabs>
          <w:tab w:val="clear" w:pos="-142"/>
        </w:tabs>
        <w:spacing w:before="20"/>
        <w:ind w:firstLine="0"/>
        <w:rPr>
          <w:rFonts w:ascii="Verdana" w:hAnsi="Verdana"/>
        </w:rPr>
      </w:pPr>
      <w:r w:rsidRPr="00216A31">
        <w:rPr>
          <w:rFonts w:ascii="Verdana" w:hAnsi="Verdana"/>
        </w:rPr>
        <w:t>The applicant authorises the FCA and/or PRA to make such enquiries and seek such further information as it thinks appropriate to identify and verify information that it considers relevant to the assessment of this applicatio</w:t>
      </w:r>
      <w:r>
        <w:rPr>
          <w:rFonts w:ascii="Verdana" w:hAnsi="Verdana"/>
        </w:rPr>
        <w:t>n.</w:t>
      </w:r>
    </w:p>
    <w:p w14:paraId="566946E9" w14:textId="77777777" w:rsidR="003D0FAE" w:rsidRDefault="003D0FAE" w:rsidP="00C649A2">
      <w:pPr>
        <w:pStyle w:val="Question"/>
        <w:tabs>
          <w:tab w:val="clear" w:pos="-142"/>
        </w:tabs>
        <w:spacing w:before="20"/>
        <w:ind w:firstLine="0"/>
        <w:rPr>
          <w:rFonts w:ascii="Verdana" w:hAnsi="Verdana"/>
        </w:rPr>
      </w:pPr>
    </w:p>
    <w:p w14:paraId="68625277" w14:textId="77777777" w:rsidR="00C649A2" w:rsidRDefault="00C649A2" w:rsidP="00C649A2">
      <w:pPr>
        <w:pStyle w:val="Question"/>
        <w:tabs>
          <w:tab w:val="clear" w:pos="-142"/>
        </w:tabs>
        <w:spacing w:before="20"/>
        <w:ind w:firstLine="0"/>
        <w:rPr>
          <w:rFonts w:ascii="Verdana" w:hAnsi="Verdana" w:cs="Segoe UI"/>
          <w:color w:val="0B0C0C"/>
          <w:szCs w:val="18"/>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I have authority to make this application and provide the </w:t>
      </w:r>
      <w:r w:rsidRPr="00F65585">
        <w:rPr>
          <w:rFonts w:ascii="Verdana" w:hAnsi="Verdana" w:cs="Segoe UI"/>
          <w:color w:val="0B0C0C"/>
          <w:szCs w:val="18"/>
        </w:rPr>
        <w:t>declarations given by the applicant, and sign this form, on behalf of the firm(s) in this application.</w:t>
      </w:r>
    </w:p>
    <w:p w14:paraId="22EEB64D" w14:textId="77777777" w:rsidR="003D0FAE" w:rsidRDefault="003D0FAE" w:rsidP="00C649A2">
      <w:pPr>
        <w:pStyle w:val="Question"/>
        <w:tabs>
          <w:tab w:val="clear" w:pos="-142"/>
        </w:tabs>
        <w:spacing w:before="20"/>
        <w:ind w:firstLine="0"/>
        <w:rPr>
          <w:rFonts w:ascii="Verdana" w:hAnsi="Verdana"/>
        </w:rPr>
      </w:pPr>
    </w:p>
    <w:p w14:paraId="3D4A54F2" w14:textId="43542C17" w:rsidR="00C649A2" w:rsidRDefault="00C649A2" w:rsidP="00C649A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the </w:t>
      </w:r>
      <w:r w:rsidRPr="00F65585">
        <w:rPr>
          <w:rFonts w:ascii="Verdana" w:hAnsi="Verdana" w:cs="Segoe UI"/>
          <w:color w:val="0B0C0C"/>
          <w:szCs w:val="18"/>
        </w:rPr>
        <w:t>permanent copy of this application, signed by myself and the signatory, will be retained for an appropriate period, for inspection at the FCA and/or PRA's request. I also confirm that a copy of this form, as submitted to the FCA and/or PRA, will be sent to each of those firms at the same time as submitting the form to the FCA and/or PRA.</w:t>
      </w:r>
      <w:r w:rsidR="00785C48">
        <w:rPr>
          <w:rFonts w:ascii="Verdana" w:hAnsi="Verdana"/>
        </w:rPr>
        <w:br w:type="page"/>
      </w:r>
    </w:p>
    <w:p w14:paraId="5043E5D6" w14:textId="77777777" w:rsidR="00C649A2" w:rsidRDefault="00C649A2" w:rsidP="00C649A2">
      <w:pPr>
        <w:pStyle w:val="Question"/>
        <w:tabs>
          <w:tab w:val="clear" w:pos="-142"/>
        </w:tabs>
        <w:spacing w:before="20"/>
        <w:ind w:firstLine="0"/>
        <w:rPr>
          <w:rFonts w:ascii="Verdana" w:hAnsi="Verdana"/>
        </w:rPr>
      </w:pPr>
    </w:p>
    <w:p w14:paraId="67A98C65"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260B2792" w14:textId="77777777" w:rsidTr="00EA71CB">
        <w:trPr>
          <w:trHeight w:hRule="exact" w:val="397"/>
        </w:trPr>
        <w:tc>
          <w:tcPr>
            <w:tcW w:w="7088" w:type="dxa"/>
            <w:vAlign w:val="center"/>
          </w:tcPr>
          <w:p w14:paraId="6E7BFFA4"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14F9E296"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4085F458" w14:textId="77777777" w:rsidTr="00EA71CB">
        <w:trPr>
          <w:trHeight w:hRule="exact" w:val="397"/>
        </w:trPr>
        <w:tc>
          <w:tcPr>
            <w:tcW w:w="7088" w:type="dxa"/>
            <w:vAlign w:val="center"/>
          </w:tcPr>
          <w:p w14:paraId="5176401A"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DFBB812"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3BE1827F" w14:textId="77777777" w:rsidTr="00EA71CB">
        <w:trPr>
          <w:trHeight w:hRule="exact" w:val="397"/>
        </w:trPr>
        <w:tc>
          <w:tcPr>
            <w:tcW w:w="7088" w:type="dxa"/>
            <w:vAlign w:val="center"/>
          </w:tcPr>
          <w:p w14:paraId="6CD17E27"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558245E" w14:textId="77777777" w:rsidR="00C649A2" w:rsidRPr="00B27110" w:rsidRDefault="00C649A2" w:rsidP="00C649A2">
      <w:pPr>
        <w:pStyle w:val="Question"/>
        <w:tabs>
          <w:tab w:val="clear" w:pos="-142"/>
        </w:tabs>
        <w:spacing w:before="20"/>
        <w:ind w:firstLine="0"/>
        <w:rPr>
          <w:rFonts w:ascii="Verdana" w:hAnsi="Verdana"/>
          <w:b/>
        </w:rPr>
      </w:pPr>
      <w:r>
        <w:rPr>
          <w:rFonts w:ascii="Verdana" w:hAnsi="Verdana"/>
          <w:b/>
        </w:rPr>
        <w:t>Signature of the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4FE69EA" w14:textId="77777777" w:rsidTr="00EA71CB">
        <w:trPr>
          <w:trHeight w:hRule="exact" w:val="872"/>
        </w:trPr>
        <w:tc>
          <w:tcPr>
            <w:tcW w:w="7088" w:type="dxa"/>
            <w:vAlign w:val="center"/>
          </w:tcPr>
          <w:p w14:paraId="31780902"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0F322E32" w14:textId="77777777" w:rsidR="00C649A2" w:rsidRDefault="00C649A2" w:rsidP="00C649A2">
      <w:pPr>
        <w:pStyle w:val="QsyesnoCharChar"/>
        <w:keepNext/>
        <w:tabs>
          <w:tab w:val="left" w:pos="624"/>
        </w:tabs>
        <w:rPr>
          <w:rFonts w:ascii="Verdana" w:hAnsi="Verdana"/>
        </w:rPr>
      </w:pPr>
    </w:p>
    <w:p w14:paraId="1322F521" w14:textId="77777777" w:rsidR="00C649A2" w:rsidRPr="00B27110" w:rsidRDefault="00C649A2" w:rsidP="00C649A2">
      <w:pPr>
        <w:pStyle w:val="Question"/>
        <w:tabs>
          <w:tab w:val="clear" w:pos="-142"/>
        </w:tabs>
        <w:spacing w:before="20"/>
        <w:ind w:firstLine="0"/>
        <w:rPr>
          <w:rFonts w:ascii="Verdana" w:hAnsi="Verdana"/>
          <w:b/>
        </w:rPr>
      </w:pPr>
      <w:r w:rsidRPr="00B27110">
        <w:rPr>
          <w:rFonts w:ascii="Verdana" w:hAnsi="Verdana"/>
          <w:b/>
        </w:rPr>
        <w:t>Date</w:t>
      </w:r>
      <w:r>
        <w:rPr>
          <w:rFonts w:ascii="Verdana" w:hAnsi="Verdana"/>
          <w:b/>
        </w:rPr>
        <w:t xml:space="preserve"> of signature</w:t>
      </w:r>
      <w:r w:rsidRPr="00B27110">
        <w:rPr>
          <w:rFonts w:ascii="Verdana" w:hAnsi="Verdana"/>
          <w:b/>
        </w:rPr>
        <w:t xml:space="preserve">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C649A2" w:rsidRPr="00B27110" w14:paraId="294A9554" w14:textId="77777777" w:rsidTr="00EA71C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F22B8F9"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1EF4F6"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8A8464D"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A9DD603"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427E2FE"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93C030F"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E4E6005"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FC6662C"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E7AF4DE" w14:textId="2D501176" w:rsidR="00E03255" w:rsidRDefault="00E03255">
      <w:pPr>
        <w:rPr>
          <w:rFonts w:ascii="Verdana" w:eastAsia="Times New Roman" w:hAnsi="Verdana" w:cs="Times New Roman"/>
          <w:sz w:val="18"/>
          <w:szCs w:val="20"/>
          <w:lang w:eastAsia="en-GB"/>
        </w:rPr>
      </w:pPr>
    </w:p>
    <w:sectPr w:rsidR="00E03255" w:rsidSect="00B27110">
      <w:headerReference w:type="even" r:id="rId39"/>
      <w:headerReference w:type="default" r:id="rId40"/>
      <w:footerReference w:type="default" r:id="rId41"/>
      <w:headerReference w:type="first" r:id="rId42"/>
      <w:footerReference w:type="first" r:id="rId43"/>
      <w:pgSz w:w="11901" w:h="16846" w:code="9"/>
      <w:pgMar w:top="14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730C40" w14:textId="77777777" w:rsidR="00394ADA" w:rsidRDefault="00394ADA">
      <w:pPr>
        <w:spacing w:after="0" w:line="240" w:lineRule="auto"/>
      </w:pPr>
      <w:r>
        <w:separator/>
      </w:r>
    </w:p>
  </w:endnote>
  <w:endnote w:type="continuationSeparator" w:id="0">
    <w:p w14:paraId="7E3C47E3" w14:textId="77777777" w:rsidR="00394ADA" w:rsidRDefault="00394ADA">
      <w:pPr>
        <w:spacing w:after="0" w:line="240" w:lineRule="auto"/>
      </w:pPr>
      <w:r>
        <w:continuationSeparator/>
      </w:r>
    </w:p>
  </w:endnote>
  <w:endnote w:type="continuationNotice" w:id="1">
    <w:p w14:paraId="0CA2E418" w14:textId="77777777" w:rsidR="00394ADA" w:rsidRDefault="00394AD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1" w14:textId="198C86E5" w:rsidR="00B03385" w:rsidRDefault="00B03385" w:rsidP="00B27110">
    <w:pPr>
      <w:pStyle w:val="Footer"/>
      <w:tabs>
        <w:tab w:val="clear" w:pos="4320"/>
        <w:tab w:val="right" w:pos="7797"/>
      </w:tabs>
      <w:rPr>
        <w:sz w:val="16"/>
      </w:rPr>
    </w:pP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3632" behindDoc="0" locked="0" layoutInCell="0" allowOverlap="1" wp14:anchorId="5B4189DE" wp14:editId="0B64CA72">
              <wp:simplePos x="0" y="0"/>
              <wp:positionH relativeFrom="margin">
                <wp:posOffset>0</wp:posOffset>
              </wp:positionH>
              <wp:positionV relativeFrom="paragraph">
                <wp:posOffset>36195</wp:posOffset>
              </wp:positionV>
              <wp:extent cx="4968240" cy="0"/>
              <wp:effectExtent l="0" t="0" r="0" b="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40FC354" id="Straight Connector 10" o:spid="_x0000_s1026" style="position:absolute;z-index:2516536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000A56D1" w:rsidRPr="000A56D1">
      <w:rPr>
        <w:b/>
        <w:bCs/>
        <w:sz w:val="16"/>
        <w:szCs w:val="16"/>
      </w:rPr>
      <w:t>Short</w:t>
    </w:r>
    <w:r w:rsidR="000A56D1">
      <w:rPr>
        <w:sz w:val="16"/>
        <w:szCs w:val="16"/>
      </w:rPr>
      <w:t xml:space="preserve"> </w:t>
    </w:r>
    <w:r>
      <w:rPr>
        <w:rStyle w:val="PageNumber"/>
        <w:b/>
        <w:snapToGrid w:val="0"/>
        <w:sz w:val="16"/>
        <w:szCs w:val="16"/>
        <w:lang w:eastAsia="en-US"/>
      </w:rPr>
      <w:t xml:space="preserve">Form </w:t>
    </w:r>
    <w:r w:rsidR="00ED0955">
      <w:rPr>
        <w:rStyle w:val="PageNumber"/>
        <w:b/>
        <w:snapToGrid w:val="0"/>
        <w:sz w:val="16"/>
        <w:szCs w:val="16"/>
        <w:lang w:eastAsia="en-US"/>
      </w:rPr>
      <w:t>A</w:t>
    </w:r>
    <w:r>
      <w:rPr>
        <w:rStyle w:val="PageNumber"/>
        <w:b/>
        <w:snapToGrid w:val="0"/>
        <w:sz w:val="16"/>
        <w:szCs w:val="16"/>
        <w:lang w:eastAsia="en-US"/>
      </w:rPr>
      <w:t xml:space="preserve"> </w:t>
    </w:r>
    <w:r w:rsidR="000A56D1">
      <w:rPr>
        <w:rStyle w:val="PageNumber"/>
        <w:b/>
        <w:snapToGrid w:val="0"/>
        <w:sz w:val="16"/>
        <w:szCs w:val="16"/>
        <w:lang w:eastAsia="en-US"/>
      </w:rPr>
      <w:t xml:space="preserve">–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E0770A">
      <w:rPr>
        <w:rStyle w:val="PageNumber"/>
        <w:b/>
        <w:snapToGrid w:val="0"/>
        <w:sz w:val="16"/>
        <w:szCs w:val="16"/>
        <w:lang w:eastAsia="en-US"/>
      </w:rPr>
      <w:t>May 202</w:t>
    </w:r>
    <w:r w:rsidR="009C7BEC">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1</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3" w14:textId="77777777" w:rsidR="00B03385" w:rsidRPr="001D70C0" w:rsidRDefault="00B03385" w:rsidP="00B27110">
    <w:pPr>
      <w:pStyle w:val="Footer"/>
      <w:tabs>
        <w:tab w:val="clear" w:pos="4320"/>
        <w:tab w:val="right" w:pos="7797"/>
      </w:tabs>
      <w:rPr>
        <w:rStyle w:val="PageNumber"/>
        <w:b/>
        <w:snapToGrid w:val="0"/>
        <w:szCs w:val="16"/>
        <w:lang w:eastAsia="en-US"/>
      </w:rPr>
    </w:pPr>
    <w:r>
      <w:rPr>
        <w:noProof/>
        <w:sz w:val="16"/>
      </w:rPr>
      <mc:AlternateContent>
        <mc:Choice Requires="wps">
          <w:drawing>
            <wp:anchor distT="0" distB="0" distL="114300" distR="114300" simplePos="0" relativeHeight="251656704" behindDoc="0" locked="0" layoutInCell="0" allowOverlap="1" wp14:anchorId="5B4189E0" wp14:editId="1415DBE7">
              <wp:simplePos x="0" y="0"/>
              <wp:positionH relativeFrom="margin">
                <wp:posOffset>0</wp:posOffset>
              </wp:positionH>
              <wp:positionV relativeFrom="paragraph">
                <wp:posOffset>36195</wp:posOffset>
              </wp:positionV>
              <wp:extent cx="4968240" cy="0"/>
              <wp:effectExtent l="9525" t="17145" r="13335" b="1143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017D1BB" id="Straight Connector 8" o:spid="_x0000_s1026" style="position:absolute;z-index:2516567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05455F">
      <w:rPr>
        <w:rStyle w:val="PageNumber"/>
        <w:b/>
        <w:i/>
        <w:snapToGrid w:val="0"/>
        <w:sz w:val="16"/>
        <w:szCs w:val="16"/>
        <w:lang w:eastAsia="en-US"/>
      </w:rPr>
      <w:t xml:space="preserve"> </w:t>
    </w:r>
    <w:r w:rsidRPr="00033F38">
      <w:rPr>
        <w:rStyle w:val="PageNumber"/>
        <w:b/>
        <w:i/>
        <w:snapToGrid w:val="0"/>
        <w:sz w:val="16"/>
        <w:szCs w:val="16"/>
        <w:lang w:eastAsia="en-US"/>
      </w:rPr>
      <w:t xml:space="preserve">FSA </w:t>
    </w:r>
    <w:r w:rsidRPr="00033F38">
      <w:rPr>
        <w:rFonts w:ascii="Wingdings" w:eastAsia="Wingdings" w:hAnsi="Wingdings" w:cs="Wingdings"/>
        <w:sz w:val="16"/>
        <w:szCs w:val="16"/>
      </w:rPr>
      <w:t>l</w:t>
    </w:r>
    <w:r>
      <w:rPr>
        <w:noProof/>
        <w:sz w:val="16"/>
      </w:rPr>
      <mc:AlternateContent>
        <mc:Choice Requires="wps">
          <w:drawing>
            <wp:anchor distT="0" distB="0" distL="114300" distR="114300" simplePos="0" relativeHeight="251658752" behindDoc="0" locked="0" layoutInCell="0" allowOverlap="1" wp14:anchorId="5B4189E2" wp14:editId="4DABDA0E">
              <wp:simplePos x="0" y="0"/>
              <wp:positionH relativeFrom="margin">
                <wp:posOffset>0</wp:posOffset>
              </wp:positionH>
              <wp:positionV relativeFrom="paragraph">
                <wp:posOffset>36195</wp:posOffset>
              </wp:positionV>
              <wp:extent cx="4968240" cy="0"/>
              <wp:effectExtent l="9525" t="17145" r="13335" b="1143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7A0AC1B" id="Straight Connector 7" o:spid="_x0000_s1026" style="position:absolute;z-index:2516587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Corporate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2</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October 2012 </w:t>
    </w:r>
    <w:r>
      <w:rPr>
        <w:rStyle w:val="PageNumber"/>
        <w:b/>
        <w:snapToGrid w:val="0"/>
        <w:sz w:val="16"/>
        <w:szCs w:val="16"/>
        <w:lang w:eastAsia="en-US"/>
      </w:rPr>
      <w:t xml:space="preserve">         </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2</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6" w14:textId="06AEF033" w:rsidR="00B03385" w:rsidRPr="00932EC3" w:rsidRDefault="00932EC3" w:rsidP="00932EC3">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5680" behindDoc="0" locked="0" layoutInCell="0" allowOverlap="1" wp14:anchorId="3BD9769C" wp14:editId="6FE7362A">
              <wp:simplePos x="0" y="0"/>
              <wp:positionH relativeFrom="margin">
                <wp:posOffset>0</wp:posOffset>
              </wp:positionH>
              <wp:positionV relativeFrom="paragraph">
                <wp:posOffset>36195</wp:posOffset>
              </wp:positionV>
              <wp:extent cx="4968240" cy="0"/>
              <wp:effectExtent l="9525" t="17145" r="13335" b="11430"/>
              <wp:wrapNone/>
              <wp:docPr id="16" name="Straight Connector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0334F98" id="Straight Connector 16" o:spid="_x0000_s1026" style="position:absolute;z-index:2516556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9776" behindDoc="0" locked="0" layoutInCell="0" allowOverlap="1" wp14:anchorId="6A039F4E" wp14:editId="54D919FC">
              <wp:simplePos x="0" y="0"/>
              <wp:positionH relativeFrom="margin">
                <wp:posOffset>0</wp:posOffset>
              </wp:positionH>
              <wp:positionV relativeFrom="paragraph">
                <wp:posOffset>36195</wp:posOffset>
              </wp:positionV>
              <wp:extent cx="4968240" cy="0"/>
              <wp:effectExtent l="0" t="0" r="0" b="0"/>
              <wp:wrapNone/>
              <wp:docPr id="19" name="Straight Connector 1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FE81439" id="Straight Connector 19" o:spid="_x0000_s1026" style="position:absolute;z-index:2516597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E0770A">
      <w:rPr>
        <w:rStyle w:val="PageNumber"/>
        <w:b/>
        <w:snapToGrid w:val="0"/>
        <w:sz w:val="16"/>
        <w:szCs w:val="16"/>
        <w:lang w:eastAsia="en-US"/>
      </w:rPr>
      <w:t>May 202</w:t>
    </w:r>
    <w:r w:rsidR="009C7BEC">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8" w14:textId="5A199B82" w:rsidR="00B03385" w:rsidRPr="00932EC3" w:rsidRDefault="00932EC3" w:rsidP="00932EC3">
    <w:pPr>
      <w:pStyle w:val="Footer"/>
      <w:tabs>
        <w:tab w:val="clear" w:pos="4320"/>
        <w:tab w:val="right" w:pos="7797"/>
      </w:tabs>
      <w:rPr>
        <w:sz w:val="16"/>
      </w:rPr>
    </w:pPr>
    <w:r>
      <w:rPr>
        <w:i/>
        <w:noProof/>
        <w:sz w:val="16"/>
      </w:rPr>
      <mc:AlternateContent>
        <mc:Choice Requires="wps">
          <w:drawing>
            <wp:anchor distT="0" distB="0" distL="114300" distR="114300" simplePos="0" relativeHeight="251652608" behindDoc="0" locked="0" layoutInCell="0" allowOverlap="1" wp14:anchorId="46938489" wp14:editId="2A18904E">
              <wp:simplePos x="0" y="0"/>
              <wp:positionH relativeFrom="margin">
                <wp:posOffset>0</wp:posOffset>
              </wp:positionH>
              <wp:positionV relativeFrom="paragraph">
                <wp:posOffset>36195</wp:posOffset>
              </wp:positionV>
              <wp:extent cx="4968240" cy="0"/>
              <wp:effectExtent l="9525" t="17145" r="13335" b="1143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5D4E6D9" id="Straight Connector 14" o:spid="_x0000_s1026" style="position:absolute;z-index:2516526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4656" behindDoc="0" locked="0" layoutInCell="0" allowOverlap="1" wp14:anchorId="3BA8B40C" wp14:editId="34B71D2E">
              <wp:simplePos x="0" y="0"/>
              <wp:positionH relativeFrom="margin">
                <wp:posOffset>0</wp:posOffset>
              </wp:positionH>
              <wp:positionV relativeFrom="paragraph">
                <wp:posOffset>36195</wp:posOffset>
              </wp:positionV>
              <wp:extent cx="4968240" cy="0"/>
              <wp:effectExtent l="0" t="0" r="0" b="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9191246" id="Straight Connector 15" o:spid="_x0000_s1026" style="position:absolute;z-index:2516546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E0770A">
      <w:rPr>
        <w:rStyle w:val="PageNumber"/>
        <w:b/>
        <w:snapToGrid w:val="0"/>
        <w:sz w:val="16"/>
        <w:szCs w:val="16"/>
        <w:lang w:eastAsia="en-US"/>
      </w:rPr>
      <w:t>May 202</w:t>
    </w:r>
    <w:r w:rsidR="009C7BEC">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5D983" w14:textId="0C69C66E" w:rsidR="00B03385" w:rsidRPr="00932EC3" w:rsidRDefault="00932EC3" w:rsidP="00932EC3">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61824" behindDoc="0" locked="0" layoutInCell="0" allowOverlap="1" wp14:anchorId="16740961" wp14:editId="0E401FEC">
              <wp:simplePos x="0" y="0"/>
              <wp:positionH relativeFrom="margin">
                <wp:posOffset>0</wp:posOffset>
              </wp:positionH>
              <wp:positionV relativeFrom="paragraph">
                <wp:posOffset>36195</wp:posOffset>
              </wp:positionV>
              <wp:extent cx="4968240" cy="0"/>
              <wp:effectExtent l="9525" t="17145" r="13335" b="1143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C2C3D92" id="Straight Connector 26" o:spid="_x0000_s1026" style="position:absolute;z-index:2516618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62848" behindDoc="0" locked="0" layoutInCell="0" allowOverlap="1" wp14:anchorId="0535F2CE" wp14:editId="4D155EA0">
              <wp:simplePos x="0" y="0"/>
              <wp:positionH relativeFrom="margin">
                <wp:posOffset>0</wp:posOffset>
              </wp:positionH>
              <wp:positionV relativeFrom="paragraph">
                <wp:posOffset>36195</wp:posOffset>
              </wp:positionV>
              <wp:extent cx="496824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CEF6FD1" id="Straight Connector 27" o:spid="_x0000_s1026" style="position:absolute;z-index:2516628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E0770A">
      <w:rPr>
        <w:rStyle w:val="PageNumber"/>
        <w:b/>
        <w:snapToGrid w:val="0"/>
        <w:sz w:val="16"/>
        <w:szCs w:val="16"/>
        <w:lang w:eastAsia="en-US"/>
      </w:rPr>
      <w:t>May 202</w:t>
    </w:r>
    <w:r w:rsidR="009C7BEC">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164A6C34" w:rsidR="00B03385" w:rsidRPr="00932EC3" w:rsidRDefault="00932EC3" w:rsidP="00932EC3">
    <w:pPr>
      <w:pStyle w:val="Footer"/>
      <w:tabs>
        <w:tab w:val="clear" w:pos="4320"/>
        <w:tab w:val="right" w:pos="7797"/>
      </w:tabs>
      <w:rPr>
        <w:sz w:val="16"/>
      </w:rPr>
    </w:pPr>
    <w:r>
      <w:rPr>
        <w:i/>
        <w:noProof/>
        <w:sz w:val="16"/>
      </w:rPr>
      <mc:AlternateContent>
        <mc:Choice Requires="wps">
          <w:drawing>
            <wp:anchor distT="0" distB="0" distL="114300" distR="114300" simplePos="0" relativeHeight="251657728" behindDoc="0" locked="0" layoutInCell="0" allowOverlap="1" wp14:anchorId="722F0C71" wp14:editId="25A1DD19">
              <wp:simplePos x="0" y="0"/>
              <wp:positionH relativeFrom="margin">
                <wp:posOffset>0</wp:posOffset>
              </wp:positionH>
              <wp:positionV relativeFrom="paragraph">
                <wp:posOffset>36195</wp:posOffset>
              </wp:positionV>
              <wp:extent cx="4968240" cy="0"/>
              <wp:effectExtent l="9525" t="17145" r="13335" b="11430"/>
              <wp:wrapNone/>
              <wp:docPr id="20" name="Straight Connector 2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D1030B3" id="Straight Connector 20" o:spid="_x0000_s1026" style="position:absolute;z-index:2516577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60800" behindDoc="0" locked="0" layoutInCell="0" allowOverlap="1" wp14:anchorId="3C0EFC04" wp14:editId="27C6BCA7">
              <wp:simplePos x="0" y="0"/>
              <wp:positionH relativeFrom="margin">
                <wp:posOffset>0</wp:posOffset>
              </wp:positionH>
              <wp:positionV relativeFrom="paragraph">
                <wp:posOffset>36195</wp:posOffset>
              </wp:positionV>
              <wp:extent cx="4968240" cy="0"/>
              <wp:effectExtent l="0" t="0" r="0" b="0"/>
              <wp:wrapNone/>
              <wp:docPr id="25" name="Straight Connector 2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2C04836" id="Straight Connector 25" o:spid="_x0000_s1026" style="position:absolute;z-index:2516608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E0770A">
      <w:rPr>
        <w:rStyle w:val="PageNumber"/>
        <w:b/>
        <w:snapToGrid w:val="0"/>
        <w:sz w:val="16"/>
        <w:szCs w:val="16"/>
        <w:lang w:eastAsia="en-US"/>
      </w:rPr>
      <w:t>May 202</w:t>
    </w:r>
    <w:r w:rsidR="009C7BEC">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29BE0E" w14:textId="77777777" w:rsidR="00394ADA" w:rsidRDefault="00394ADA">
      <w:pPr>
        <w:spacing w:after="0" w:line="240" w:lineRule="auto"/>
      </w:pPr>
      <w:r>
        <w:separator/>
      </w:r>
    </w:p>
  </w:footnote>
  <w:footnote w:type="continuationSeparator" w:id="0">
    <w:p w14:paraId="6535092F" w14:textId="77777777" w:rsidR="00394ADA" w:rsidRDefault="00394ADA">
      <w:pPr>
        <w:spacing w:after="0" w:line="240" w:lineRule="auto"/>
      </w:pPr>
      <w:r>
        <w:continuationSeparator/>
      </w:r>
    </w:p>
  </w:footnote>
  <w:footnote w:type="continuationNotice" w:id="1">
    <w:p w14:paraId="3EEBD53E" w14:textId="77777777" w:rsidR="00394ADA" w:rsidRDefault="00394AD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0" w14:textId="77777777" w:rsidR="00B03385" w:rsidRDefault="00B03385">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2" w14:textId="77777777" w:rsidR="00B03385" w:rsidRDefault="00B03385" w:rsidP="00B27110">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4" w14:textId="77777777" w:rsidR="00B03385" w:rsidRDefault="00B0338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5" w14:textId="77777777" w:rsidR="00B03385" w:rsidRDefault="00B03385">
    <w:pPr>
      <w:pStyle w:val="Header"/>
      <w:spacing w:line="200" w:lineRule="exact"/>
      <w:jc w:val="right"/>
      <w:rPr>
        <w:b/>
        <w:sz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7" w14:textId="77777777" w:rsidR="00B03385" w:rsidRDefault="00B0338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9" w14:textId="77777777" w:rsidR="00B03385" w:rsidRDefault="00B0338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A" w14:textId="77777777" w:rsidR="00B03385" w:rsidRPr="00E33102" w:rsidRDefault="00B03385" w:rsidP="00511E6E">
    <w:pPr>
      <w:pStyle w:val="Header"/>
      <w:jc w:val="right"/>
      <w:rPr>
        <w:b/>
        <w:sz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B" w14:textId="77777777" w:rsidR="00B03385" w:rsidRDefault="00B0338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B03385" w:rsidRDefault="00B0338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B03385" w:rsidRDefault="00B03385">
    <w:pPr>
      <w:pStyle w:val="Header"/>
      <w:spacing w:line="200" w:lineRule="exact"/>
      <w:jc w:val="right"/>
      <w:rPr>
        <w:b/>
        <w:sz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B03385" w:rsidRDefault="00B0338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49B55D95"/>
    <w:multiLevelType w:val="hybridMultilevel"/>
    <w:tmpl w:val="C28051E2"/>
    <w:lvl w:ilvl="0" w:tplc="08090001">
      <w:start w:val="1"/>
      <w:numFmt w:val="bullet"/>
      <w:lvlText w:val=""/>
      <w:lvlJc w:val="left"/>
      <w:pPr>
        <w:ind w:left="-1058" w:hanging="360"/>
      </w:pPr>
      <w:rPr>
        <w:rFonts w:ascii="Symbol" w:hAnsi="Symbol" w:hint="default"/>
      </w:rPr>
    </w:lvl>
    <w:lvl w:ilvl="1" w:tplc="08090003" w:tentative="1">
      <w:start w:val="1"/>
      <w:numFmt w:val="bullet"/>
      <w:lvlText w:val="o"/>
      <w:lvlJc w:val="left"/>
      <w:pPr>
        <w:ind w:left="-338" w:hanging="360"/>
      </w:pPr>
      <w:rPr>
        <w:rFonts w:ascii="Courier New" w:hAnsi="Courier New" w:cs="Courier New" w:hint="default"/>
      </w:rPr>
    </w:lvl>
    <w:lvl w:ilvl="2" w:tplc="08090005" w:tentative="1">
      <w:start w:val="1"/>
      <w:numFmt w:val="bullet"/>
      <w:lvlText w:val=""/>
      <w:lvlJc w:val="left"/>
      <w:pPr>
        <w:ind w:left="382" w:hanging="360"/>
      </w:pPr>
      <w:rPr>
        <w:rFonts w:ascii="Wingdings" w:hAnsi="Wingdings" w:hint="default"/>
      </w:rPr>
    </w:lvl>
    <w:lvl w:ilvl="3" w:tplc="08090001" w:tentative="1">
      <w:start w:val="1"/>
      <w:numFmt w:val="bullet"/>
      <w:lvlText w:val=""/>
      <w:lvlJc w:val="left"/>
      <w:pPr>
        <w:ind w:left="1102" w:hanging="360"/>
      </w:pPr>
      <w:rPr>
        <w:rFonts w:ascii="Symbol" w:hAnsi="Symbol" w:hint="default"/>
      </w:rPr>
    </w:lvl>
    <w:lvl w:ilvl="4" w:tplc="08090003" w:tentative="1">
      <w:start w:val="1"/>
      <w:numFmt w:val="bullet"/>
      <w:lvlText w:val="o"/>
      <w:lvlJc w:val="left"/>
      <w:pPr>
        <w:ind w:left="1822" w:hanging="360"/>
      </w:pPr>
      <w:rPr>
        <w:rFonts w:ascii="Courier New" w:hAnsi="Courier New" w:cs="Courier New" w:hint="default"/>
      </w:rPr>
    </w:lvl>
    <w:lvl w:ilvl="5" w:tplc="08090005" w:tentative="1">
      <w:start w:val="1"/>
      <w:numFmt w:val="bullet"/>
      <w:lvlText w:val=""/>
      <w:lvlJc w:val="left"/>
      <w:pPr>
        <w:ind w:left="2542" w:hanging="360"/>
      </w:pPr>
      <w:rPr>
        <w:rFonts w:ascii="Wingdings" w:hAnsi="Wingdings" w:hint="default"/>
      </w:rPr>
    </w:lvl>
    <w:lvl w:ilvl="6" w:tplc="08090001" w:tentative="1">
      <w:start w:val="1"/>
      <w:numFmt w:val="bullet"/>
      <w:lvlText w:val=""/>
      <w:lvlJc w:val="left"/>
      <w:pPr>
        <w:ind w:left="3262" w:hanging="360"/>
      </w:pPr>
      <w:rPr>
        <w:rFonts w:ascii="Symbol" w:hAnsi="Symbol" w:hint="default"/>
      </w:rPr>
    </w:lvl>
    <w:lvl w:ilvl="7" w:tplc="08090003" w:tentative="1">
      <w:start w:val="1"/>
      <w:numFmt w:val="bullet"/>
      <w:lvlText w:val="o"/>
      <w:lvlJc w:val="left"/>
      <w:pPr>
        <w:ind w:left="3982" w:hanging="360"/>
      </w:pPr>
      <w:rPr>
        <w:rFonts w:ascii="Courier New" w:hAnsi="Courier New" w:cs="Courier New" w:hint="default"/>
      </w:rPr>
    </w:lvl>
    <w:lvl w:ilvl="8" w:tplc="08090005" w:tentative="1">
      <w:start w:val="1"/>
      <w:numFmt w:val="bullet"/>
      <w:lvlText w:val=""/>
      <w:lvlJc w:val="left"/>
      <w:pPr>
        <w:ind w:left="4702" w:hanging="360"/>
      </w:pPr>
      <w:rPr>
        <w:rFonts w:ascii="Wingdings" w:hAnsi="Wingdings" w:hint="default"/>
      </w:rPr>
    </w:lvl>
  </w:abstractNum>
  <w:abstractNum w:abstractNumId="5"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72C7969"/>
    <w:multiLevelType w:val="hybridMultilevel"/>
    <w:tmpl w:val="F93E84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6ADE0799"/>
    <w:multiLevelType w:val="hybridMultilevel"/>
    <w:tmpl w:val="42FEA0D8"/>
    <w:lvl w:ilvl="0" w:tplc="0809000F">
      <w:start w:val="1"/>
      <w:numFmt w:val="decimal"/>
      <w:lvlText w:val="%1."/>
      <w:lvlJc w:val="left"/>
      <w:pPr>
        <w:ind w:left="-1058" w:hanging="360"/>
      </w:pPr>
    </w:lvl>
    <w:lvl w:ilvl="1" w:tplc="08090019" w:tentative="1">
      <w:start w:val="1"/>
      <w:numFmt w:val="lowerLetter"/>
      <w:lvlText w:val="%2."/>
      <w:lvlJc w:val="left"/>
      <w:pPr>
        <w:ind w:left="-338" w:hanging="360"/>
      </w:pPr>
    </w:lvl>
    <w:lvl w:ilvl="2" w:tplc="0809001B" w:tentative="1">
      <w:start w:val="1"/>
      <w:numFmt w:val="lowerRoman"/>
      <w:lvlText w:val="%3."/>
      <w:lvlJc w:val="right"/>
      <w:pPr>
        <w:ind w:left="382" w:hanging="180"/>
      </w:pPr>
    </w:lvl>
    <w:lvl w:ilvl="3" w:tplc="0809000F" w:tentative="1">
      <w:start w:val="1"/>
      <w:numFmt w:val="decimal"/>
      <w:lvlText w:val="%4."/>
      <w:lvlJc w:val="left"/>
      <w:pPr>
        <w:ind w:left="1102" w:hanging="360"/>
      </w:pPr>
    </w:lvl>
    <w:lvl w:ilvl="4" w:tplc="08090019" w:tentative="1">
      <w:start w:val="1"/>
      <w:numFmt w:val="lowerLetter"/>
      <w:lvlText w:val="%5."/>
      <w:lvlJc w:val="left"/>
      <w:pPr>
        <w:ind w:left="1822" w:hanging="360"/>
      </w:pPr>
    </w:lvl>
    <w:lvl w:ilvl="5" w:tplc="0809001B" w:tentative="1">
      <w:start w:val="1"/>
      <w:numFmt w:val="lowerRoman"/>
      <w:lvlText w:val="%6."/>
      <w:lvlJc w:val="right"/>
      <w:pPr>
        <w:ind w:left="2542" w:hanging="180"/>
      </w:pPr>
    </w:lvl>
    <w:lvl w:ilvl="6" w:tplc="0809000F" w:tentative="1">
      <w:start w:val="1"/>
      <w:numFmt w:val="decimal"/>
      <w:lvlText w:val="%7."/>
      <w:lvlJc w:val="left"/>
      <w:pPr>
        <w:ind w:left="3262" w:hanging="360"/>
      </w:pPr>
    </w:lvl>
    <w:lvl w:ilvl="7" w:tplc="08090019" w:tentative="1">
      <w:start w:val="1"/>
      <w:numFmt w:val="lowerLetter"/>
      <w:lvlText w:val="%8."/>
      <w:lvlJc w:val="left"/>
      <w:pPr>
        <w:ind w:left="3982" w:hanging="360"/>
      </w:pPr>
    </w:lvl>
    <w:lvl w:ilvl="8" w:tplc="0809001B" w:tentative="1">
      <w:start w:val="1"/>
      <w:numFmt w:val="lowerRoman"/>
      <w:lvlText w:val="%9."/>
      <w:lvlJc w:val="right"/>
      <w:pPr>
        <w:ind w:left="4702" w:hanging="180"/>
      </w:pPr>
    </w:lvl>
  </w:abstractNum>
  <w:abstractNum w:abstractNumId="10"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7E375E0F"/>
    <w:multiLevelType w:val="hybridMultilevel"/>
    <w:tmpl w:val="7ABCF2E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7F721263"/>
    <w:multiLevelType w:val="hybridMultilevel"/>
    <w:tmpl w:val="1D6C1FC6"/>
    <w:lvl w:ilvl="0" w:tplc="08090001">
      <w:start w:val="1"/>
      <w:numFmt w:val="bullet"/>
      <w:lvlText w:val=""/>
      <w:lvlJc w:val="left"/>
      <w:pPr>
        <w:ind w:left="22" w:hanging="360"/>
      </w:pPr>
      <w:rPr>
        <w:rFonts w:ascii="Symbol" w:hAnsi="Symbol" w:hint="default"/>
      </w:rPr>
    </w:lvl>
    <w:lvl w:ilvl="1" w:tplc="08090003" w:tentative="1">
      <w:start w:val="1"/>
      <w:numFmt w:val="bullet"/>
      <w:lvlText w:val="o"/>
      <w:lvlJc w:val="left"/>
      <w:pPr>
        <w:ind w:left="742" w:hanging="360"/>
      </w:pPr>
      <w:rPr>
        <w:rFonts w:ascii="Courier New" w:hAnsi="Courier New" w:cs="Courier New" w:hint="default"/>
      </w:rPr>
    </w:lvl>
    <w:lvl w:ilvl="2" w:tplc="08090005" w:tentative="1">
      <w:start w:val="1"/>
      <w:numFmt w:val="bullet"/>
      <w:lvlText w:val=""/>
      <w:lvlJc w:val="left"/>
      <w:pPr>
        <w:ind w:left="1462" w:hanging="360"/>
      </w:pPr>
      <w:rPr>
        <w:rFonts w:ascii="Wingdings" w:hAnsi="Wingdings" w:hint="default"/>
      </w:rPr>
    </w:lvl>
    <w:lvl w:ilvl="3" w:tplc="08090001" w:tentative="1">
      <w:start w:val="1"/>
      <w:numFmt w:val="bullet"/>
      <w:lvlText w:val=""/>
      <w:lvlJc w:val="left"/>
      <w:pPr>
        <w:ind w:left="2182" w:hanging="360"/>
      </w:pPr>
      <w:rPr>
        <w:rFonts w:ascii="Symbol" w:hAnsi="Symbol" w:hint="default"/>
      </w:rPr>
    </w:lvl>
    <w:lvl w:ilvl="4" w:tplc="08090003" w:tentative="1">
      <w:start w:val="1"/>
      <w:numFmt w:val="bullet"/>
      <w:lvlText w:val="o"/>
      <w:lvlJc w:val="left"/>
      <w:pPr>
        <w:ind w:left="2902" w:hanging="360"/>
      </w:pPr>
      <w:rPr>
        <w:rFonts w:ascii="Courier New" w:hAnsi="Courier New" w:cs="Courier New" w:hint="default"/>
      </w:rPr>
    </w:lvl>
    <w:lvl w:ilvl="5" w:tplc="08090005" w:tentative="1">
      <w:start w:val="1"/>
      <w:numFmt w:val="bullet"/>
      <w:lvlText w:val=""/>
      <w:lvlJc w:val="left"/>
      <w:pPr>
        <w:ind w:left="3622" w:hanging="360"/>
      </w:pPr>
      <w:rPr>
        <w:rFonts w:ascii="Wingdings" w:hAnsi="Wingdings" w:hint="default"/>
      </w:rPr>
    </w:lvl>
    <w:lvl w:ilvl="6" w:tplc="08090001" w:tentative="1">
      <w:start w:val="1"/>
      <w:numFmt w:val="bullet"/>
      <w:lvlText w:val=""/>
      <w:lvlJc w:val="left"/>
      <w:pPr>
        <w:ind w:left="4342" w:hanging="360"/>
      </w:pPr>
      <w:rPr>
        <w:rFonts w:ascii="Symbol" w:hAnsi="Symbol" w:hint="default"/>
      </w:rPr>
    </w:lvl>
    <w:lvl w:ilvl="7" w:tplc="08090003" w:tentative="1">
      <w:start w:val="1"/>
      <w:numFmt w:val="bullet"/>
      <w:lvlText w:val="o"/>
      <w:lvlJc w:val="left"/>
      <w:pPr>
        <w:ind w:left="5062" w:hanging="360"/>
      </w:pPr>
      <w:rPr>
        <w:rFonts w:ascii="Courier New" w:hAnsi="Courier New" w:cs="Courier New" w:hint="default"/>
      </w:rPr>
    </w:lvl>
    <w:lvl w:ilvl="8" w:tplc="08090005" w:tentative="1">
      <w:start w:val="1"/>
      <w:numFmt w:val="bullet"/>
      <w:lvlText w:val=""/>
      <w:lvlJc w:val="left"/>
      <w:pPr>
        <w:ind w:left="5782" w:hanging="360"/>
      </w:pPr>
      <w:rPr>
        <w:rFonts w:ascii="Wingdings" w:hAnsi="Wingdings" w:hint="default"/>
      </w:rPr>
    </w:lvl>
  </w:abstractNum>
  <w:num w:numId="1" w16cid:durableId="2009358165">
    <w:abstractNumId w:val="8"/>
  </w:num>
  <w:num w:numId="2" w16cid:durableId="118111673">
    <w:abstractNumId w:val="1"/>
  </w:num>
  <w:num w:numId="3" w16cid:durableId="723064298">
    <w:abstractNumId w:val="5"/>
  </w:num>
  <w:num w:numId="4" w16cid:durableId="712462988">
    <w:abstractNumId w:val="10"/>
  </w:num>
  <w:num w:numId="5" w16cid:durableId="1274900658">
    <w:abstractNumId w:val="12"/>
  </w:num>
  <w:num w:numId="6" w16cid:durableId="647713906">
    <w:abstractNumId w:val="9"/>
  </w:num>
  <w:num w:numId="7" w16cid:durableId="1882090481">
    <w:abstractNumId w:val="4"/>
  </w:num>
  <w:num w:numId="8" w16cid:durableId="1702631995">
    <w:abstractNumId w:val="7"/>
  </w:num>
  <w:num w:numId="9" w16cid:durableId="248544085">
    <w:abstractNumId w:val="0"/>
  </w:num>
  <w:num w:numId="10" w16cid:durableId="1062561036">
    <w:abstractNumId w:val="2"/>
  </w:num>
  <w:num w:numId="11" w16cid:durableId="1018627409">
    <w:abstractNumId w:val="3"/>
  </w:num>
  <w:num w:numId="12" w16cid:durableId="317347218">
    <w:abstractNumId w:val="11"/>
  </w:num>
  <w:num w:numId="13" w16cid:durableId="2072120243">
    <w:abstractNumId w:val="6"/>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9"/>
  <w:proofState w:spelling="clean" w:grammar="clean"/>
  <w:documentProtection w:edit="forms" w:enforcement="1" w:cryptProviderType="rsaAES" w:cryptAlgorithmClass="hash" w:cryptAlgorithmType="typeAny" w:cryptAlgorithmSid="14" w:cryptSpinCount="100000" w:hash="lEidZcgu9cnGiA13yVSZHIyEF4knxN4WkuzuofKjsDisEiP8vlbIP3gJ8vcrPQQ+RiGS1K0lvu1IsoWyHezydw==" w:salt="AsB01LJplZARcTHHMXlNrA=="/>
  <w:defaultTabStop w:val="720"/>
  <w:characterSpacingControl w:val="doNotCompress"/>
  <w:hdrShapeDefaults>
    <o:shapedefaults v:ext="edit" spidmax="2062"/>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E3ABC"/>
    <w:rsid w:val="000016EE"/>
    <w:rsid w:val="000027A3"/>
    <w:rsid w:val="000034F6"/>
    <w:rsid w:val="00004AAE"/>
    <w:rsid w:val="00004C32"/>
    <w:rsid w:val="00004EE9"/>
    <w:rsid w:val="000123C0"/>
    <w:rsid w:val="000147BA"/>
    <w:rsid w:val="00015671"/>
    <w:rsid w:val="00017EC5"/>
    <w:rsid w:val="0002076E"/>
    <w:rsid w:val="000278D0"/>
    <w:rsid w:val="00030BB9"/>
    <w:rsid w:val="0003251C"/>
    <w:rsid w:val="000331B5"/>
    <w:rsid w:val="00035CB2"/>
    <w:rsid w:val="0003617E"/>
    <w:rsid w:val="0004055F"/>
    <w:rsid w:val="00042206"/>
    <w:rsid w:val="00043F22"/>
    <w:rsid w:val="0004478C"/>
    <w:rsid w:val="00045520"/>
    <w:rsid w:val="000467E5"/>
    <w:rsid w:val="00051248"/>
    <w:rsid w:val="00052DBD"/>
    <w:rsid w:val="00053B37"/>
    <w:rsid w:val="0005694E"/>
    <w:rsid w:val="00057CA4"/>
    <w:rsid w:val="00060B1B"/>
    <w:rsid w:val="00060B5F"/>
    <w:rsid w:val="00060BCC"/>
    <w:rsid w:val="000614ED"/>
    <w:rsid w:val="00062DD4"/>
    <w:rsid w:val="0006341F"/>
    <w:rsid w:val="000666A3"/>
    <w:rsid w:val="000670E5"/>
    <w:rsid w:val="000672F2"/>
    <w:rsid w:val="00071FB5"/>
    <w:rsid w:val="000722A3"/>
    <w:rsid w:val="00072886"/>
    <w:rsid w:val="00073963"/>
    <w:rsid w:val="00075059"/>
    <w:rsid w:val="00075DAE"/>
    <w:rsid w:val="00081381"/>
    <w:rsid w:val="00082FC1"/>
    <w:rsid w:val="000830DE"/>
    <w:rsid w:val="000871F0"/>
    <w:rsid w:val="00091759"/>
    <w:rsid w:val="000950E7"/>
    <w:rsid w:val="0009566C"/>
    <w:rsid w:val="00096297"/>
    <w:rsid w:val="000966A3"/>
    <w:rsid w:val="000A0B20"/>
    <w:rsid w:val="000A2ABD"/>
    <w:rsid w:val="000A56D1"/>
    <w:rsid w:val="000A676D"/>
    <w:rsid w:val="000B01F1"/>
    <w:rsid w:val="000B1A63"/>
    <w:rsid w:val="000B2D07"/>
    <w:rsid w:val="000B5EA3"/>
    <w:rsid w:val="000C2F4D"/>
    <w:rsid w:val="000C3A04"/>
    <w:rsid w:val="000C4D5D"/>
    <w:rsid w:val="000C60FF"/>
    <w:rsid w:val="000D2E72"/>
    <w:rsid w:val="000D6555"/>
    <w:rsid w:val="000E24D4"/>
    <w:rsid w:val="000E2DD9"/>
    <w:rsid w:val="000E5F9F"/>
    <w:rsid w:val="000F1688"/>
    <w:rsid w:val="000F2A92"/>
    <w:rsid w:val="000F6ABE"/>
    <w:rsid w:val="001023EB"/>
    <w:rsid w:val="00102E81"/>
    <w:rsid w:val="0010317C"/>
    <w:rsid w:val="001071C7"/>
    <w:rsid w:val="001076AB"/>
    <w:rsid w:val="00107D47"/>
    <w:rsid w:val="0011110D"/>
    <w:rsid w:val="001138D8"/>
    <w:rsid w:val="001143C3"/>
    <w:rsid w:val="00114F33"/>
    <w:rsid w:val="00116A1C"/>
    <w:rsid w:val="00117EC7"/>
    <w:rsid w:val="001237DD"/>
    <w:rsid w:val="00126906"/>
    <w:rsid w:val="001309EF"/>
    <w:rsid w:val="00132325"/>
    <w:rsid w:val="00133D63"/>
    <w:rsid w:val="00133EA4"/>
    <w:rsid w:val="001351D7"/>
    <w:rsid w:val="00136675"/>
    <w:rsid w:val="0013755F"/>
    <w:rsid w:val="00137960"/>
    <w:rsid w:val="00141AEC"/>
    <w:rsid w:val="00141D93"/>
    <w:rsid w:val="00147C77"/>
    <w:rsid w:val="00153C93"/>
    <w:rsid w:val="00154C9A"/>
    <w:rsid w:val="00157363"/>
    <w:rsid w:val="00157458"/>
    <w:rsid w:val="00160387"/>
    <w:rsid w:val="001605E3"/>
    <w:rsid w:val="00161F6D"/>
    <w:rsid w:val="0016240F"/>
    <w:rsid w:val="001639BB"/>
    <w:rsid w:val="00170000"/>
    <w:rsid w:val="00171B7D"/>
    <w:rsid w:val="0017221B"/>
    <w:rsid w:val="00173FB3"/>
    <w:rsid w:val="0017546D"/>
    <w:rsid w:val="001758B9"/>
    <w:rsid w:val="00181729"/>
    <w:rsid w:val="00181D03"/>
    <w:rsid w:val="001829B0"/>
    <w:rsid w:val="00183987"/>
    <w:rsid w:val="001A0B7F"/>
    <w:rsid w:val="001A1FEA"/>
    <w:rsid w:val="001A2D8F"/>
    <w:rsid w:val="001A5DE2"/>
    <w:rsid w:val="001A6719"/>
    <w:rsid w:val="001B5715"/>
    <w:rsid w:val="001B5C38"/>
    <w:rsid w:val="001C0D16"/>
    <w:rsid w:val="001C157A"/>
    <w:rsid w:val="001C1E29"/>
    <w:rsid w:val="001C47BB"/>
    <w:rsid w:val="001C4D6E"/>
    <w:rsid w:val="001D1C64"/>
    <w:rsid w:val="001D34C4"/>
    <w:rsid w:val="001D45A9"/>
    <w:rsid w:val="001D78A6"/>
    <w:rsid w:val="001E4580"/>
    <w:rsid w:val="001F3935"/>
    <w:rsid w:val="001F4E28"/>
    <w:rsid w:val="001F505B"/>
    <w:rsid w:val="002001B9"/>
    <w:rsid w:val="002136AD"/>
    <w:rsid w:val="00213F92"/>
    <w:rsid w:val="00215037"/>
    <w:rsid w:val="00216B42"/>
    <w:rsid w:val="0022133D"/>
    <w:rsid w:val="00223A7F"/>
    <w:rsid w:val="002247FC"/>
    <w:rsid w:val="00233117"/>
    <w:rsid w:val="002335A8"/>
    <w:rsid w:val="00234A25"/>
    <w:rsid w:val="00235F0C"/>
    <w:rsid w:val="0023739F"/>
    <w:rsid w:val="00237A4B"/>
    <w:rsid w:val="002446C1"/>
    <w:rsid w:val="00250352"/>
    <w:rsid w:val="00253DD7"/>
    <w:rsid w:val="002560CF"/>
    <w:rsid w:val="002569FB"/>
    <w:rsid w:val="00260E89"/>
    <w:rsid w:val="00264192"/>
    <w:rsid w:val="00265C1E"/>
    <w:rsid w:val="00271B8C"/>
    <w:rsid w:val="00280468"/>
    <w:rsid w:val="0028084E"/>
    <w:rsid w:val="002827AF"/>
    <w:rsid w:val="00282B56"/>
    <w:rsid w:val="0028654F"/>
    <w:rsid w:val="00287246"/>
    <w:rsid w:val="002877F3"/>
    <w:rsid w:val="002935D7"/>
    <w:rsid w:val="0029379A"/>
    <w:rsid w:val="002978EF"/>
    <w:rsid w:val="002A0F5F"/>
    <w:rsid w:val="002A4A59"/>
    <w:rsid w:val="002A74FF"/>
    <w:rsid w:val="002B217F"/>
    <w:rsid w:val="002B680A"/>
    <w:rsid w:val="002B7986"/>
    <w:rsid w:val="002C1496"/>
    <w:rsid w:val="002C16A9"/>
    <w:rsid w:val="002C321B"/>
    <w:rsid w:val="002C5B43"/>
    <w:rsid w:val="002D0553"/>
    <w:rsid w:val="002D2168"/>
    <w:rsid w:val="002D3345"/>
    <w:rsid w:val="002E1859"/>
    <w:rsid w:val="002E1F88"/>
    <w:rsid w:val="002E37A7"/>
    <w:rsid w:val="002F2024"/>
    <w:rsid w:val="002F215B"/>
    <w:rsid w:val="002F283F"/>
    <w:rsid w:val="002F394C"/>
    <w:rsid w:val="002F64F6"/>
    <w:rsid w:val="003025DF"/>
    <w:rsid w:val="00313A75"/>
    <w:rsid w:val="00314AA7"/>
    <w:rsid w:val="00315007"/>
    <w:rsid w:val="0031595B"/>
    <w:rsid w:val="00316B14"/>
    <w:rsid w:val="003212A7"/>
    <w:rsid w:val="00322080"/>
    <w:rsid w:val="00322982"/>
    <w:rsid w:val="003257B5"/>
    <w:rsid w:val="00327181"/>
    <w:rsid w:val="00327E2B"/>
    <w:rsid w:val="00330E2F"/>
    <w:rsid w:val="003330DB"/>
    <w:rsid w:val="0033408D"/>
    <w:rsid w:val="00337B6B"/>
    <w:rsid w:val="00340398"/>
    <w:rsid w:val="003403FA"/>
    <w:rsid w:val="0034085E"/>
    <w:rsid w:val="0034199F"/>
    <w:rsid w:val="00342FF8"/>
    <w:rsid w:val="003434A3"/>
    <w:rsid w:val="003478D0"/>
    <w:rsid w:val="0035137B"/>
    <w:rsid w:val="00351E33"/>
    <w:rsid w:val="003640AF"/>
    <w:rsid w:val="003739DF"/>
    <w:rsid w:val="00373ACA"/>
    <w:rsid w:val="00380062"/>
    <w:rsid w:val="00383E75"/>
    <w:rsid w:val="00384E59"/>
    <w:rsid w:val="003851B5"/>
    <w:rsid w:val="00385796"/>
    <w:rsid w:val="003863C6"/>
    <w:rsid w:val="003870B0"/>
    <w:rsid w:val="00387FEA"/>
    <w:rsid w:val="00392709"/>
    <w:rsid w:val="00393ACD"/>
    <w:rsid w:val="00394ADA"/>
    <w:rsid w:val="003957D7"/>
    <w:rsid w:val="0039648C"/>
    <w:rsid w:val="003A218F"/>
    <w:rsid w:val="003A21EB"/>
    <w:rsid w:val="003A54A1"/>
    <w:rsid w:val="003A5A3E"/>
    <w:rsid w:val="003A6DDA"/>
    <w:rsid w:val="003B151D"/>
    <w:rsid w:val="003B285F"/>
    <w:rsid w:val="003B631F"/>
    <w:rsid w:val="003C1C0D"/>
    <w:rsid w:val="003C2F97"/>
    <w:rsid w:val="003C3A69"/>
    <w:rsid w:val="003C3E12"/>
    <w:rsid w:val="003C7936"/>
    <w:rsid w:val="003D0247"/>
    <w:rsid w:val="003D0FAE"/>
    <w:rsid w:val="003D2190"/>
    <w:rsid w:val="003D2E66"/>
    <w:rsid w:val="003D7FD0"/>
    <w:rsid w:val="003E137A"/>
    <w:rsid w:val="003F2323"/>
    <w:rsid w:val="003F77B2"/>
    <w:rsid w:val="003F7991"/>
    <w:rsid w:val="00401B18"/>
    <w:rsid w:val="00401DAF"/>
    <w:rsid w:val="004036C2"/>
    <w:rsid w:val="00403BDF"/>
    <w:rsid w:val="00403CD5"/>
    <w:rsid w:val="00406090"/>
    <w:rsid w:val="004063E8"/>
    <w:rsid w:val="0041270D"/>
    <w:rsid w:val="00415165"/>
    <w:rsid w:val="004154E8"/>
    <w:rsid w:val="00420065"/>
    <w:rsid w:val="00420C8C"/>
    <w:rsid w:val="004229D5"/>
    <w:rsid w:val="00423463"/>
    <w:rsid w:val="004246F9"/>
    <w:rsid w:val="004246FA"/>
    <w:rsid w:val="00425828"/>
    <w:rsid w:val="00426F83"/>
    <w:rsid w:val="00432EBE"/>
    <w:rsid w:val="00440855"/>
    <w:rsid w:val="0044329C"/>
    <w:rsid w:val="0044488A"/>
    <w:rsid w:val="00445BA5"/>
    <w:rsid w:val="00446826"/>
    <w:rsid w:val="00446974"/>
    <w:rsid w:val="0045063C"/>
    <w:rsid w:val="00451034"/>
    <w:rsid w:val="00454499"/>
    <w:rsid w:val="00466806"/>
    <w:rsid w:val="004755C9"/>
    <w:rsid w:val="00475FFD"/>
    <w:rsid w:val="00476E7E"/>
    <w:rsid w:val="00481037"/>
    <w:rsid w:val="00490159"/>
    <w:rsid w:val="00490825"/>
    <w:rsid w:val="00492EDE"/>
    <w:rsid w:val="004930D8"/>
    <w:rsid w:val="004941BE"/>
    <w:rsid w:val="00494E11"/>
    <w:rsid w:val="004A0CB3"/>
    <w:rsid w:val="004A2F6D"/>
    <w:rsid w:val="004A6426"/>
    <w:rsid w:val="004B2AE0"/>
    <w:rsid w:val="004B367B"/>
    <w:rsid w:val="004B5CB7"/>
    <w:rsid w:val="004C5985"/>
    <w:rsid w:val="004C66B9"/>
    <w:rsid w:val="004C797A"/>
    <w:rsid w:val="004D1B2E"/>
    <w:rsid w:val="004E2970"/>
    <w:rsid w:val="004E488E"/>
    <w:rsid w:val="004F26BB"/>
    <w:rsid w:val="004F469C"/>
    <w:rsid w:val="00501714"/>
    <w:rsid w:val="00501EFE"/>
    <w:rsid w:val="00503161"/>
    <w:rsid w:val="0050336A"/>
    <w:rsid w:val="00503ED9"/>
    <w:rsid w:val="005061BA"/>
    <w:rsid w:val="00507A46"/>
    <w:rsid w:val="00511E6E"/>
    <w:rsid w:val="00514435"/>
    <w:rsid w:val="0051622F"/>
    <w:rsid w:val="00525C32"/>
    <w:rsid w:val="00525E57"/>
    <w:rsid w:val="00533E91"/>
    <w:rsid w:val="00537F95"/>
    <w:rsid w:val="00542511"/>
    <w:rsid w:val="00544110"/>
    <w:rsid w:val="005441C1"/>
    <w:rsid w:val="00555C18"/>
    <w:rsid w:val="00556D0F"/>
    <w:rsid w:val="0056034D"/>
    <w:rsid w:val="00572378"/>
    <w:rsid w:val="00574402"/>
    <w:rsid w:val="00582D0E"/>
    <w:rsid w:val="00583890"/>
    <w:rsid w:val="0058419C"/>
    <w:rsid w:val="00584F79"/>
    <w:rsid w:val="00586079"/>
    <w:rsid w:val="00587DE7"/>
    <w:rsid w:val="00591431"/>
    <w:rsid w:val="00592D74"/>
    <w:rsid w:val="00593E94"/>
    <w:rsid w:val="005942B3"/>
    <w:rsid w:val="0059522F"/>
    <w:rsid w:val="005A1A27"/>
    <w:rsid w:val="005A4C8D"/>
    <w:rsid w:val="005A4DF8"/>
    <w:rsid w:val="005B0A84"/>
    <w:rsid w:val="005B3AB0"/>
    <w:rsid w:val="005B6A55"/>
    <w:rsid w:val="005C2561"/>
    <w:rsid w:val="005C25D1"/>
    <w:rsid w:val="005C328D"/>
    <w:rsid w:val="005C5C8E"/>
    <w:rsid w:val="005C6949"/>
    <w:rsid w:val="005C6D07"/>
    <w:rsid w:val="005C6E61"/>
    <w:rsid w:val="005D0030"/>
    <w:rsid w:val="005D0036"/>
    <w:rsid w:val="005D0A52"/>
    <w:rsid w:val="005D5335"/>
    <w:rsid w:val="005D6A29"/>
    <w:rsid w:val="005D6EEA"/>
    <w:rsid w:val="005E23C7"/>
    <w:rsid w:val="005E4F47"/>
    <w:rsid w:val="005E7F1A"/>
    <w:rsid w:val="005F2D17"/>
    <w:rsid w:val="005F3886"/>
    <w:rsid w:val="005F5408"/>
    <w:rsid w:val="005F577A"/>
    <w:rsid w:val="00602A21"/>
    <w:rsid w:val="006054A1"/>
    <w:rsid w:val="00605D68"/>
    <w:rsid w:val="006218E9"/>
    <w:rsid w:val="00622087"/>
    <w:rsid w:val="006223C5"/>
    <w:rsid w:val="0062282C"/>
    <w:rsid w:val="00624011"/>
    <w:rsid w:val="0062746E"/>
    <w:rsid w:val="006311F2"/>
    <w:rsid w:val="00632B1C"/>
    <w:rsid w:val="0063360C"/>
    <w:rsid w:val="00633633"/>
    <w:rsid w:val="0063540D"/>
    <w:rsid w:val="00635969"/>
    <w:rsid w:val="00642FB3"/>
    <w:rsid w:val="00644D93"/>
    <w:rsid w:val="00647F1B"/>
    <w:rsid w:val="00650D2D"/>
    <w:rsid w:val="00651F11"/>
    <w:rsid w:val="00653E92"/>
    <w:rsid w:val="0066394A"/>
    <w:rsid w:val="00664DA9"/>
    <w:rsid w:val="00665A9F"/>
    <w:rsid w:val="00671328"/>
    <w:rsid w:val="00674704"/>
    <w:rsid w:val="0067492E"/>
    <w:rsid w:val="006752AB"/>
    <w:rsid w:val="00677DC4"/>
    <w:rsid w:val="006843B3"/>
    <w:rsid w:val="006878C1"/>
    <w:rsid w:val="00690D22"/>
    <w:rsid w:val="00691667"/>
    <w:rsid w:val="00691E24"/>
    <w:rsid w:val="006A0C73"/>
    <w:rsid w:val="006A0D53"/>
    <w:rsid w:val="006A57A2"/>
    <w:rsid w:val="006A78D3"/>
    <w:rsid w:val="006B0DBD"/>
    <w:rsid w:val="006B315C"/>
    <w:rsid w:val="006B7142"/>
    <w:rsid w:val="006B751C"/>
    <w:rsid w:val="006C1ACD"/>
    <w:rsid w:val="006C7C82"/>
    <w:rsid w:val="006D0278"/>
    <w:rsid w:val="006D29E2"/>
    <w:rsid w:val="006E23E2"/>
    <w:rsid w:val="006E4E4B"/>
    <w:rsid w:val="006E60AF"/>
    <w:rsid w:val="006F28B9"/>
    <w:rsid w:val="006F3E97"/>
    <w:rsid w:val="006F5AC4"/>
    <w:rsid w:val="006F694F"/>
    <w:rsid w:val="006F72EC"/>
    <w:rsid w:val="006F7D08"/>
    <w:rsid w:val="00701706"/>
    <w:rsid w:val="00712D3A"/>
    <w:rsid w:val="00716CE6"/>
    <w:rsid w:val="007210FB"/>
    <w:rsid w:val="00721F68"/>
    <w:rsid w:val="00722CC3"/>
    <w:rsid w:val="00724566"/>
    <w:rsid w:val="0072654C"/>
    <w:rsid w:val="00726B5C"/>
    <w:rsid w:val="00726C6F"/>
    <w:rsid w:val="00726C7A"/>
    <w:rsid w:val="007311AB"/>
    <w:rsid w:val="00741028"/>
    <w:rsid w:val="00741A1D"/>
    <w:rsid w:val="00745AF9"/>
    <w:rsid w:val="00745B00"/>
    <w:rsid w:val="00745E59"/>
    <w:rsid w:val="0075168D"/>
    <w:rsid w:val="007521AB"/>
    <w:rsid w:val="00760D13"/>
    <w:rsid w:val="00765339"/>
    <w:rsid w:val="007773CB"/>
    <w:rsid w:val="00777DB4"/>
    <w:rsid w:val="00780624"/>
    <w:rsid w:val="007847B9"/>
    <w:rsid w:val="00785AA4"/>
    <w:rsid w:val="00785C48"/>
    <w:rsid w:val="00787189"/>
    <w:rsid w:val="00787C32"/>
    <w:rsid w:val="007929BB"/>
    <w:rsid w:val="00793CD5"/>
    <w:rsid w:val="0079416B"/>
    <w:rsid w:val="007A33DA"/>
    <w:rsid w:val="007A69D1"/>
    <w:rsid w:val="007A7881"/>
    <w:rsid w:val="007B51D9"/>
    <w:rsid w:val="007B654F"/>
    <w:rsid w:val="007C1A0D"/>
    <w:rsid w:val="007C2F71"/>
    <w:rsid w:val="007C3458"/>
    <w:rsid w:val="007D1206"/>
    <w:rsid w:val="007D1A4C"/>
    <w:rsid w:val="007D206D"/>
    <w:rsid w:val="007D2BD8"/>
    <w:rsid w:val="007D331A"/>
    <w:rsid w:val="007D784E"/>
    <w:rsid w:val="007E281C"/>
    <w:rsid w:val="007E330A"/>
    <w:rsid w:val="007E7E2C"/>
    <w:rsid w:val="007F19E8"/>
    <w:rsid w:val="007F3A18"/>
    <w:rsid w:val="007F6EBB"/>
    <w:rsid w:val="007F721F"/>
    <w:rsid w:val="008009CB"/>
    <w:rsid w:val="008033E3"/>
    <w:rsid w:val="00805198"/>
    <w:rsid w:val="00807B9C"/>
    <w:rsid w:val="0082286A"/>
    <w:rsid w:val="00827A6D"/>
    <w:rsid w:val="00841253"/>
    <w:rsid w:val="00842491"/>
    <w:rsid w:val="0084424B"/>
    <w:rsid w:val="00846A22"/>
    <w:rsid w:val="008500E4"/>
    <w:rsid w:val="0085153F"/>
    <w:rsid w:val="00851FFE"/>
    <w:rsid w:val="00853148"/>
    <w:rsid w:val="008649B6"/>
    <w:rsid w:val="00865ADE"/>
    <w:rsid w:val="00866214"/>
    <w:rsid w:val="0087209C"/>
    <w:rsid w:val="00873029"/>
    <w:rsid w:val="00876BB3"/>
    <w:rsid w:val="00876F20"/>
    <w:rsid w:val="00880A19"/>
    <w:rsid w:val="008842B2"/>
    <w:rsid w:val="008904D1"/>
    <w:rsid w:val="00891152"/>
    <w:rsid w:val="0089146E"/>
    <w:rsid w:val="00896184"/>
    <w:rsid w:val="008976FB"/>
    <w:rsid w:val="008A09E6"/>
    <w:rsid w:val="008A1750"/>
    <w:rsid w:val="008A51FA"/>
    <w:rsid w:val="008A5330"/>
    <w:rsid w:val="008A60FE"/>
    <w:rsid w:val="008B06D6"/>
    <w:rsid w:val="008B266E"/>
    <w:rsid w:val="008B3EA4"/>
    <w:rsid w:val="008B6654"/>
    <w:rsid w:val="008B7A78"/>
    <w:rsid w:val="008C012F"/>
    <w:rsid w:val="008C6AE4"/>
    <w:rsid w:val="008C6DFC"/>
    <w:rsid w:val="008D31DF"/>
    <w:rsid w:val="008D3BD5"/>
    <w:rsid w:val="008D3DFD"/>
    <w:rsid w:val="008D4819"/>
    <w:rsid w:val="008D4F08"/>
    <w:rsid w:val="008E41F1"/>
    <w:rsid w:val="008E45B8"/>
    <w:rsid w:val="008E4AAA"/>
    <w:rsid w:val="008E5DB4"/>
    <w:rsid w:val="008E5F93"/>
    <w:rsid w:val="008E7817"/>
    <w:rsid w:val="008E7DCE"/>
    <w:rsid w:val="008F1537"/>
    <w:rsid w:val="008F760C"/>
    <w:rsid w:val="008F7C9D"/>
    <w:rsid w:val="00900DC5"/>
    <w:rsid w:val="00902FC9"/>
    <w:rsid w:val="009036C0"/>
    <w:rsid w:val="00905252"/>
    <w:rsid w:val="009057F2"/>
    <w:rsid w:val="0091131D"/>
    <w:rsid w:val="0091164F"/>
    <w:rsid w:val="00911C85"/>
    <w:rsid w:val="00914389"/>
    <w:rsid w:val="009143E0"/>
    <w:rsid w:val="00921C8D"/>
    <w:rsid w:val="0092214F"/>
    <w:rsid w:val="00923702"/>
    <w:rsid w:val="009246B6"/>
    <w:rsid w:val="00924F13"/>
    <w:rsid w:val="009319CE"/>
    <w:rsid w:val="00932672"/>
    <w:rsid w:val="00932736"/>
    <w:rsid w:val="00932EC3"/>
    <w:rsid w:val="0093344C"/>
    <w:rsid w:val="00934EBD"/>
    <w:rsid w:val="0093593E"/>
    <w:rsid w:val="00935EC8"/>
    <w:rsid w:val="00936BF5"/>
    <w:rsid w:val="00937707"/>
    <w:rsid w:val="009436DE"/>
    <w:rsid w:val="0094495C"/>
    <w:rsid w:val="00951538"/>
    <w:rsid w:val="009551DB"/>
    <w:rsid w:val="0096320B"/>
    <w:rsid w:val="009637F6"/>
    <w:rsid w:val="00965086"/>
    <w:rsid w:val="009657ED"/>
    <w:rsid w:val="00980011"/>
    <w:rsid w:val="00980B9D"/>
    <w:rsid w:val="009860F7"/>
    <w:rsid w:val="00986401"/>
    <w:rsid w:val="00996151"/>
    <w:rsid w:val="009A49E7"/>
    <w:rsid w:val="009A6924"/>
    <w:rsid w:val="009B0BF6"/>
    <w:rsid w:val="009B1242"/>
    <w:rsid w:val="009B180A"/>
    <w:rsid w:val="009B243E"/>
    <w:rsid w:val="009B38C0"/>
    <w:rsid w:val="009B6AAF"/>
    <w:rsid w:val="009C1C5F"/>
    <w:rsid w:val="009C2617"/>
    <w:rsid w:val="009C7BEC"/>
    <w:rsid w:val="009C7C80"/>
    <w:rsid w:val="009D266F"/>
    <w:rsid w:val="009D458E"/>
    <w:rsid w:val="009D49DD"/>
    <w:rsid w:val="009D5139"/>
    <w:rsid w:val="009D701B"/>
    <w:rsid w:val="009E5D09"/>
    <w:rsid w:val="009E63B3"/>
    <w:rsid w:val="009E6FC9"/>
    <w:rsid w:val="009F388D"/>
    <w:rsid w:val="009F4420"/>
    <w:rsid w:val="009F5293"/>
    <w:rsid w:val="009F6237"/>
    <w:rsid w:val="00A00009"/>
    <w:rsid w:val="00A00201"/>
    <w:rsid w:val="00A02C54"/>
    <w:rsid w:val="00A03FC9"/>
    <w:rsid w:val="00A040D6"/>
    <w:rsid w:val="00A04442"/>
    <w:rsid w:val="00A07A04"/>
    <w:rsid w:val="00A07B39"/>
    <w:rsid w:val="00A07FF8"/>
    <w:rsid w:val="00A154B1"/>
    <w:rsid w:val="00A156ED"/>
    <w:rsid w:val="00A17662"/>
    <w:rsid w:val="00A216FF"/>
    <w:rsid w:val="00A2269D"/>
    <w:rsid w:val="00A23318"/>
    <w:rsid w:val="00A25B49"/>
    <w:rsid w:val="00A33F3F"/>
    <w:rsid w:val="00A34772"/>
    <w:rsid w:val="00A35ACF"/>
    <w:rsid w:val="00A36C76"/>
    <w:rsid w:val="00A4097B"/>
    <w:rsid w:val="00A4163F"/>
    <w:rsid w:val="00A41BCA"/>
    <w:rsid w:val="00A43FF8"/>
    <w:rsid w:val="00A448E0"/>
    <w:rsid w:val="00A505C7"/>
    <w:rsid w:val="00A51BD2"/>
    <w:rsid w:val="00A55E24"/>
    <w:rsid w:val="00A55FB0"/>
    <w:rsid w:val="00A5609C"/>
    <w:rsid w:val="00A6118B"/>
    <w:rsid w:val="00A71004"/>
    <w:rsid w:val="00A739F1"/>
    <w:rsid w:val="00A752E3"/>
    <w:rsid w:val="00A92E3E"/>
    <w:rsid w:val="00A93315"/>
    <w:rsid w:val="00A93BBC"/>
    <w:rsid w:val="00A941DA"/>
    <w:rsid w:val="00A94C5C"/>
    <w:rsid w:val="00A959CB"/>
    <w:rsid w:val="00A959FF"/>
    <w:rsid w:val="00A95A7B"/>
    <w:rsid w:val="00A97688"/>
    <w:rsid w:val="00AA369F"/>
    <w:rsid w:val="00AA3A77"/>
    <w:rsid w:val="00AA76A5"/>
    <w:rsid w:val="00AB1642"/>
    <w:rsid w:val="00AB574C"/>
    <w:rsid w:val="00AB5EC5"/>
    <w:rsid w:val="00AC1609"/>
    <w:rsid w:val="00AC28DB"/>
    <w:rsid w:val="00AC67EB"/>
    <w:rsid w:val="00AC7B7F"/>
    <w:rsid w:val="00AD0674"/>
    <w:rsid w:val="00AD652A"/>
    <w:rsid w:val="00AD6750"/>
    <w:rsid w:val="00AE1498"/>
    <w:rsid w:val="00AE1BAA"/>
    <w:rsid w:val="00AE32E5"/>
    <w:rsid w:val="00AE34AE"/>
    <w:rsid w:val="00AE3C2F"/>
    <w:rsid w:val="00AE3D4B"/>
    <w:rsid w:val="00AE3EEF"/>
    <w:rsid w:val="00AE4531"/>
    <w:rsid w:val="00AF0BE2"/>
    <w:rsid w:val="00AF1BD0"/>
    <w:rsid w:val="00AF358E"/>
    <w:rsid w:val="00B005AE"/>
    <w:rsid w:val="00B03385"/>
    <w:rsid w:val="00B04864"/>
    <w:rsid w:val="00B10695"/>
    <w:rsid w:val="00B13E88"/>
    <w:rsid w:val="00B22053"/>
    <w:rsid w:val="00B22309"/>
    <w:rsid w:val="00B26146"/>
    <w:rsid w:val="00B27110"/>
    <w:rsid w:val="00B27715"/>
    <w:rsid w:val="00B27E35"/>
    <w:rsid w:val="00B30B7F"/>
    <w:rsid w:val="00B313C8"/>
    <w:rsid w:val="00B33282"/>
    <w:rsid w:val="00B33D3F"/>
    <w:rsid w:val="00B368A1"/>
    <w:rsid w:val="00B40747"/>
    <w:rsid w:val="00B41796"/>
    <w:rsid w:val="00B42975"/>
    <w:rsid w:val="00B47A71"/>
    <w:rsid w:val="00B532C5"/>
    <w:rsid w:val="00B61730"/>
    <w:rsid w:val="00B6546C"/>
    <w:rsid w:val="00B66A04"/>
    <w:rsid w:val="00B66EBD"/>
    <w:rsid w:val="00B670A7"/>
    <w:rsid w:val="00B671CE"/>
    <w:rsid w:val="00B71331"/>
    <w:rsid w:val="00B71EBF"/>
    <w:rsid w:val="00B7601C"/>
    <w:rsid w:val="00B76AAD"/>
    <w:rsid w:val="00B779DF"/>
    <w:rsid w:val="00B81678"/>
    <w:rsid w:val="00B86A05"/>
    <w:rsid w:val="00B871F6"/>
    <w:rsid w:val="00B9394E"/>
    <w:rsid w:val="00B94BB7"/>
    <w:rsid w:val="00B96192"/>
    <w:rsid w:val="00BA0D7E"/>
    <w:rsid w:val="00BA25DA"/>
    <w:rsid w:val="00BA34BF"/>
    <w:rsid w:val="00BA7E1D"/>
    <w:rsid w:val="00BB2031"/>
    <w:rsid w:val="00BB30DE"/>
    <w:rsid w:val="00BB35BC"/>
    <w:rsid w:val="00BB37D0"/>
    <w:rsid w:val="00BB3887"/>
    <w:rsid w:val="00BB50A1"/>
    <w:rsid w:val="00BB6250"/>
    <w:rsid w:val="00BC0BB3"/>
    <w:rsid w:val="00BC2BA4"/>
    <w:rsid w:val="00BC334B"/>
    <w:rsid w:val="00BC441B"/>
    <w:rsid w:val="00BC4FC3"/>
    <w:rsid w:val="00BC6B29"/>
    <w:rsid w:val="00BC7B9A"/>
    <w:rsid w:val="00BD1B73"/>
    <w:rsid w:val="00BD281F"/>
    <w:rsid w:val="00BD4C00"/>
    <w:rsid w:val="00BD5277"/>
    <w:rsid w:val="00BD6082"/>
    <w:rsid w:val="00BE02E0"/>
    <w:rsid w:val="00BE030C"/>
    <w:rsid w:val="00BE0754"/>
    <w:rsid w:val="00BE1DC1"/>
    <w:rsid w:val="00BE3284"/>
    <w:rsid w:val="00BE3A8A"/>
    <w:rsid w:val="00BE4092"/>
    <w:rsid w:val="00BE74EB"/>
    <w:rsid w:val="00BE7C93"/>
    <w:rsid w:val="00BF0C1D"/>
    <w:rsid w:val="00BF4FBB"/>
    <w:rsid w:val="00BF5EC6"/>
    <w:rsid w:val="00BF695B"/>
    <w:rsid w:val="00C0291B"/>
    <w:rsid w:val="00C02B1F"/>
    <w:rsid w:val="00C14E1F"/>
    <w:rsid w:val="00C14F6A"/>
    <w:rsid w:val="00C16648"/>
    <w:rsid w:val="00C17E54"/>
    <w:rsid w:val="00C17EF1"/>
    <w:rsid w:val="00C206E0"/>
    <w:rsid w:val="00C20E87"/>
    <w:rsid w:val="00C24322"/>
    <w:rsid w:val="00C25CD7"/>
    <w:rsid w:val="00C35A8F"/>
    <w:rsid w:val="00C37D74"/>
    <w:rsid w:val="00C37DCF"/>
    <w:rsid w:val="00C410A8"/>
    <w:rsid w:val="00C426D4"/>
    <w:rsid w:val="00C44A8B"/>
    <w:rsid w:val="00C477D3"/>
    <w:rsid w:val="00C4799C"/>
    <w:rsid w:val="00C53F55"/>
    <w:rsid w:val="00C60478"/>
    <w:rsid w:val="00C649A2"/>
    <w:rsid w:val="00C65417"/>
    <w:rsid w:val="00C660CA"/>
    <w:rsid w:val="00C70FCA"/>
    <w:rsid w:val="00C719EA"/>
    <w:rsid w:val="00C86085"/>
    <w:rsid w:val="00C86CC2"/>
    <w:rsid w:val="00C86D96"/>
    <w:rsid w:val="00C8711D"/>
    <w:rsid w:val="00C9169E"/>
    <w:rsid w:val="00CA249D"/>
    <w:rsid w:val="00CA5E4F"/>
    <w:rsid w:val="00CB09C0"/>
    <w:rsid w:val="00CB0EEB"/>
    <w:rsid w:val="00CB1DAC"/>
    <w:rsid w:val="00CB3B77"/>
    <w:rsid w:val="00CB5644"/>
    <w:rsid w:val="00CB5ECC"/>
    <w:rsid w:val="00CC0172"/>
    <w:rsid w:val="00CD1F6A"/>
    <w:rsid w:val="00CD3193"/>
    <w:rsid w:val="00CD4CA8"/>
    <w:rsid w:val="00CE06EC"/>
    <w:rsid w:val="00CE44FB"/>
    <w:rsid w:val="00CE467F"/>
    <w:rsid w:val="00CF2172"/>
    <w:rsid w:val="00D002C3"/>
    <w:rsid w:val="00D0252A"/>
    <w:rsid w:val="00D0429D"/>
    <w:rsid w:val="00D063C8"/>
    <w:rsid w:val="00D067DB"/>
    <w:rsid w:val="00D06889"/>
    <w:rsid w:val="00D0746A"/>
    <w:rsid w:val="00D130A0"/>
    <w:rsid w:val="00D155B5"/>
    <w:rsid w:val="00D1641B"/>
    <w:rsid w:val="00D1793F"/>
    <w:rsid w:val="00D202E5"/>
    <w:rsid w:val="00D208EB"/>
    <w:rsid w:val="00D24B55"/>
    <w:rsid w:val="00D273CF"/>
    <w:rsid w:val="00D30214"/>
    <w:rsid w:val="00D30B78"/>
    <w:rsid w:val="00D31B50"/>
    <w:rsid w:val="00D36642"/>
    <w:rsid w:val="00D41236"/>
    <w:rsid w:val="00D45A65"/>
    <w:rsid w:val="00D47F7D"/>
    <w:rsid w:val="00D50BFD"/>
    <w:rsid w:val="00D520D0"/>
    <w:rsid w:val="00D5240D"/>
    <w:rsid w:val="00D5466F"/>
    <w:rsid w:val="00D57CE3"/>
    <w:rsid w:val="00D6079D"/>
    <w:rsid w:val="00D66D0F"/>
    <w:rsid w:val="00D66EEC"/>
    <w:rsid w:val="00D73518"/>
    <w:rsid w:val="00D73E04"/>
    <w:rsid w:val="00D743D7"/>
    <w:rsid w:val="00D7593F"/>
    <w:rsid w:val="00D76A13"/>
    <w:rsid w:val="00D80440"/>
    <w:rsid w:val="00D82701"/>
    <w:rsid w:val="00D833CF"/>
    <w:rsid w:val="00D84D29"/>
    <w:rsid w:val="00D85A8A"/>
    <w:rsid w:val="00D85BC8"/>
    <w:rsid w:val="00D86FB9"/>
    <w:rsid w:val="00DA0447"/>
    <w:rsid w:val="00DA063D"/>
    <w:rsid w:val="00DA16AE"/>
    <w:rsid w:val="00DA27EB"/>
    <w:rsid w:val="00DB3BA0"/>
    <w:rsid w:val="00DB6A01"/>
    <w:rsid w:val="00DC35B4"/>
    <w:rsid w:val="00DC590C"/>
    <w:rsid w:val="00DC5D5B"/>
    <w:rsid w:val="00DC6DA3"/>
    <w:rsid w:val="00DD127A"/>
    <w:rsid w:val="00DD13CF"/>
    <w:rsid w:val="00DD2D9C"/>
    <w:rsid w:val="00DD4EE0"/>
    <w:rsid w:val="00DD58D5"/>
    <w:rsid w:val="00DD7239"/>
    <w:rsid w:val="00DE08CC"/>
    <w:rsid w:val="00DE0D95"/>
    <w:rsid w:val="00DE16A9"/>
    <w:rsid w:val="00DE1EE2"/>
    <w:rsid w:val="00DE6EDB"/>
    <w:rsid w:val="00DF2781"/>
    <w:rsid w:val="00DF6EA1"/>
    <w:rsid w:val="00E024EA"/>
    <w:rsid w:val="00E02567"/>
    <w:rsid w:val="00E03255"/>
    <w:rsid w:val="00E0460D"/>
    <w:rsid w:val="00E0770A"/>
    <w:rsid w:val="00E108E0"/>
    <w:rsid w:val="00E11E18"/>
    <w:rsid w:val="00E124C5"/>
    <w:rsid w:val="00E13833"/>
    <w:rsid w:val="00E15588"/>
    <w:rsid w:val="00E17B3D"/>
    <w:rsid w:val="00E17B57"/>
    <w:rsid w:val="00E20CFB"/>
    <w:rsid w:val="00E32C47"/>
    <w:rsid w:val="00E32CB4"/>
    <w:rsid w:val="00E337EC"/>
    <w:rsid w:val="00E4600E"/>
    <w:rsid w:val="00E47476"/>
    <w:rsid w:val="00E60785"/>
    <w:rsid w:val="00E61D5A"/>
    <w:rsid w:val="00E636DE"/>
    <w:rsid w:val="00E64128"/>
    <w:rsid w:val="00E648C8"/>
    <w:rsid w:val="00E64BFB"/>
    <w:rsid w:val="00E6552A"/>
    <w:rsid w:val="00E72230"/>
    <w:rsid w:val="00E728D0"/>
    <w:rsid w:val="00E731A3"/>
    <w:rsid w:val="00E748B0"/>
    <w:rsid w:val="00E76DDE"/>
    <w:rsid w:val="00E80FC9"/>
    <w:rsid w:val="00E81636"/>
    <w:rsid w:val="00E8173B"/>
    <w:rsid w:val="00E8299B"/>
    <w:rsid w:val="00E845F5"/>
    <w:rsid w:val="00E86394"/>
    <w:rsid w:val="00E9073D"/>
    <w:rsid w:val="00E90952"/>
    <w:rsid w:val="00E90A4B"/>
    <w:rsid w:val="00E923BB"/>
    <w:rsid w:val="00E95412"/>
    <w:rsid w:val="00E976C3"/>
    <w:rsid w:val="00EA0533"/>
    <w:rsid w:val="00EA35FB"/>
    <w:rsid w:val="00EA5DF9"/>
    <w:rsid w:val="00EA7F47"/>
    <w:rsid w:val="00EB1ACE"/>
    <w:rsid w:val="00EB1C3E"/>
    <w:rsid w:val="00EB2746"/>
    <w:rsid w:val="00EB352E"/>
    <w:rsid w:val="00EB6320"/>
    <w:rsid w:val="00EB76BC"/>
    <w:rsid w:val="00EC0797"/>
    <w:rsid w:val="00ED0955"/>
    <w:rsid w:val="00ED1D1E"/>
    <w:rsid w:val="00ED2815"/>
    <w:rsid w:val="00ED3132"/>
    <w:rsid w:val="00ED33C2"/>
    <w:rsid w:val="00ED3EEC"/>
    <w:rsid w:val="00ED45E5"/>
    <w:rsid w:val="00ED5173"/>
    <w:rsid w:val="00ED5B63"/>
    <w:rsid w:val="00EE0413"/>
    <w:rsid w:val="00EE2660"/>
    <w:rsid w:val="00EE3ABC"/>
    <w:rsid w:val="00EE5FA8"/>
    <w:rsid w:val="00EE636B"/>
    <w:rsid w:val="00EE6A68"/>
    <w:rsid w:val="00EF2736"/>
    <w:rsid w:val="00EF3A88"/>
    <w:rsid w:val="00EF3D4B"/>
    <w:rsid w:val="00EF60FD"/>
    <w:rsid w:val="00EF7C24"/>
    <w:rsid w:val="00F01A72"/>
    <w:rsid w:val="00F01FC6"/>
    <w:rsid w:val="00F03F90"/>
    <w:rsid w:val="00F0726D"/>
    <w:rsid w:val="00F11491"/>
    <w:rsid w:val="00F116FC"/>
    <w:rsid w:val="00F160EC"/>
    <w:rsid w:val="00F20488"/>
    <w:rsid w:val="00F250AC"/>
    <w:rsid w:val="00F30466"/>
    <w:rsid w:val="00F3102A"/>
    <w:rsid w:val="00F345F5"/>
    <w:rsid w:val="00F34EAD"/>
    <w:rsid w:val="00F3567F"/>
    <w:rsid w:val="00F422E4"/>
    <w:rsid w:val="00F43994"/>
    <w:rsid w:val="00F47708"/>
    <w:rsid w:val="00F50F2A"/>
    <w:rsid w:val="00F5141E"/>
    <w:rsid w:val="00F521F8"/>
    <w:rsid w:val="00F56D18"/>
    <w:rsid w:val="00F613A0"/>
    <w:rsid w:val="00F63DC3"/>
    <w:rsid w:val="00F6712C"/>
    <w:rsid w:val="00F742FF"/>
    <w:rsid w:val="00F75608"/>
    <w:rsid w:val="00F758CB"/>
    <w:rsid w:val="00F75B83"/>
    <w:rsid w:val="00F76606"/>
    <w:rsid w:val="00F8136C"/>
    <w:rsid w:val="00F85BB2"/>
    <w:rsid w:val="00F85F3F"/>
    <w:rsid w:val="00F92861"/>
    <w:rsid w:val="00F9399E"/>
    <w:rsid w:val="00F95372"/>
    <w:rsid w:val="00F95D85"/>
    <w:rsid w:val="00FA0063"/>
    <w:rsid w:val="00FA2AB5"/>
    <w:rsid w:val="00FA44F6"/>
    <w:rsid w:val="00FA4BDE"/>
    <w:rsid w:val="00FA4CEA"/>
    <w:rsid w:val="00FB379D"/>
    <w:rsid w:val="00FB4301"/>
    <w:rsid w:val="00FC00FD"/>
    <w:rsid w:val="00FC0F37"/>
    <w:rsid w:val="00FC2344"/>
    <w:rsid w:val="00FC56A8"/>
    <w:rsid w:val="00FC6B62"/>
    <w:rsid w:val="00FD1524"/>
    <w:rsid w:val="00FD2AA0"/>
    <w:rsid w:val="00FD4C33"/>
    <w:rsid w:val="00FE10AA"/>
    <w:rsid w:val="00FF093C"/>
    <w:rsid w:val="00FF1374"/>
    <w:rsid w:val="00FF3786"/>
    <w:rsid w:val="00FF48AC"/>
    <w:rsid w:val="00FF55CF"/>
    <w:rsid w:val="00FF63C0"/>
    <w:rsid w:val="00FF6938"/>
    <w:rsid w:val="00FF7BA0"/>
    <w:rsid w:val="2AFA015F"/>
    <w:rsid w:val="64A254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62"/>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paragraph" w:styleId="Revision">
    <w:name w:val="Revision"/>
    <w:hidden/>
    <w:uiPriority w:val="99"/>
    <w:semiHidden/>
    <w:rsid w:val="009F4420"/>
    <w:pPr>
      <w:spacing w:after="0" w:line="240" w:lineRule="auto"/>
    </w:pPr>
  </w:style>
  <w:style w:type="paragraph" w:customStyle="1" w:styleId="govuk-body">
    <w:name w:val="govuk-body"/>
    <w:basedOn w:val="Normal"/>
    <w:rsid w:val="00DC590C"/>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DC590C"/>
  </w:style>
  <w:style w:type="paragraph" w:customStyle="1" w:styleId="govuk-hint">
    <w:name w:val="govuk-hint"/>
    <w:basedOn w:val="Normal"/>
    <w:rsid w:val="0087209C"/>
    <w:pPr>
      <w:spacing w:before="100" w:beforeAutospacing="1" w:after="100" w:afterAutospacing="1" w:line="240" w:lineRule="auto"/>
    </w:pPr>
    <w:rPr>
      <w:rFonts w:ascii="Times New Roman" w:eastAsia="Times New Roman" w:hAnsi="Times New Roman" w:cs="Times New Roman"/>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3076096">
      <w:bodyDiv w:val="1"/>
      <w:marLeft w:val="0"/>
      <w:marRight w:val="0"/>
      <w:marTop w:val="0"/>
      <w:marBottom w:val="0"/>
      <w:divBdr>
        <w:top w:val="none" w:sz="0" w:space="0" w:color="auto"/>
        <w:left w:val="none" w:sz="0" w:space="0" w:color="auto"/>
        <w:bottom w:val="none" w:sz="0" w:space="0" w:color="auto"/>
        <w:right w:val="none" w:sz="0" w:space="0" w:color="auto"/>
      </w:divBdr>
    </w:div>
    <w:div w:id="339552054">
      <w:bodyDiv w:val="1"/>
      <w:marLeft w:val="0"/>
      <w:marRight w:val="0"/>
      <w:marTop w:val="0"/>
      <w:marBottom w:val="0"/>
      <w:divBdr>
        <w:top w:val="none" w:sz="0" w:space="0" w:color="auto"/>
        <w:left w:val="none" w:sz="0" w:space="0" w:color="auto"/>
        <w:bottom w:val="none" w:sz="0" w:space="0" w:color="auto"/>
        <w:right w:val="none" w:sz="0" w:space="0" w:color="auto"/>
      </w:divBdr>
    </w:div>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footer" Target="footer4.xml"/><Relationship Id="rId39"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s://www.handbook.fca.org.uk/handbook/glossary" TargetMode="External"/><Relationship Id="rId34" Type="http://schemas.openxmlformats.org/officeDocument/2006/relationships/hyperlink" Target="https://www.handbook.fca.org.uk/handbook/SUP/10C/?view=chapter" TargetMode="External"/><Relationship Id="rId42" Type="http://schemas.openxmlformats.org/officeDocument/2006/relationships/header" Target="header1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header" Target="header5.xml"/><Relationship Id="rId33" Type="http://schemas.openxmlformats.org/officeDocument/2006/relationships/hyperlink" Target="https://www.gov.uk/check-job-applicant-right-to-work" TargetMode="External"/><Relationship Id="rId38" Type="http://schemas.openxmlformats.org/officeDocument/2006/relationships/hyperlink" Target="https://www.bankofengland.co.uk/prudential-regulation/authorisations" TargetMode="Externa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footer" Target="footer2.xml"/><Relationship Id="rId29" Type="http://schemas.openxmlformats.org/officeDocument/2006/relationships/header" Target="header8.xml"/><Relationship Id="rId41"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32" Type="http://schemas.openxmlformats.org/officeDocument/2006/relationships/hyperlink" Target="https://www.handbook.fca.org.uk/handbook/SYSC/22/2.html" TargetMode="External"/><Relationship Id="rId37" Type="http://schemas.openxmlformats.org/officeDocument/2006/relationships/hyperlink" Target="https://www.fca.org.uk/privacy" TargetMode="External"/><Relationship Id="rId40" Type="http://schemas.openxmlformats.org/officeDocument/2006/relationships/header" Target="header10.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header" Target="header4.xml"/><Relationship Id="rId28" Type="http://schemas.openxmlformats.org/officeDocument/2006/relationships/header" Target="header7.xml"/><Relationship Id="rId36" Type="http://schemas.openxmlformats.org/officeDocument/2006/relationships/hyperlink" Target="https://eur01.safelinks.protection.outlook.com/?url=https%3A%2F%2Fwww.gov.uk%2Fguidance%2Fbasic-dbs-checks-guidance&amp;data=05%7C02%7CJulia.Clinkett%40fca.org.uk%7C143cb066c6254743ee2708dc57cb391f%7C551f9db3821c44578551b43423dce661%7C1%7C0%7C638481777547692717%7CUnknown%7CTWFpbGZsb3d8eyJWIjoiMC4wLjAwMDAiLCJQIjoiV2luMzIiLCJBTiI6Ik1haWwiLCJXVCI6Mn0%3D%7C0%7C%7C%7C&amp;sdata=XTIkqGMo%2FKV5USmCEEnZkEHmR0xTLxfsVWPrfM6%2Ft1Y%3D&amp;reserved=0" TargetMode="Externa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yperlink" Target="https://www.handbook.fca.org.uk/handbook/glossary/?starts-with=D"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eader" Target="header3.xml"/><Relationship Id="rId27" Type="http://schemas.openxmlformats.org/officeDocument/2006/relationships/header" Target="header6.xml"/><Relationship Id="rId30" Type="http://schemas.openxmlformats.org/officeDocument/2006/relationships/hyperlink" Target="https://www.handbook.fca.org.uk/form/sup/SUP_10C_Ann_10D_SOR_20191209.pdf" TargetMode="External"/><Relationship Id="rId35" Type="http://schemas.openxmlformats.org/officeDocument/2006/relationships/hyperlink" Target="https://www.handbook.fca.org.uk/handbook/SUP/10C/?view=chapter" TargetMode="External"/><Relationship Id="rId43" Type="http://schemas.openxmlformats.org/officeDocument/2006/relationships/footer" Target="foot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d41d46cf54a93bf4819b88b21c7935ac">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864fa59a1a57f68578d589d61cc5ebe"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141bad0b-5ec6-4ecd-811e-f9d8ff358b9c" ContentTypeId="0x0101005A9549D9A06FAF49B2796176C16A6E111817" PreviousValue="false"/>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7A2UM2KYKSJP-935211081-2888</_dlc_DocId>
    <_dlc_DocIdPersistId xmlns="964f0a7c-bcf0-4337-b577-3747e0a5c4bc">true</_dlc_DocIdPersistId>
    <_dlc_DocIdUrl xmlns="964f0a7c-bcf0-4337-b577-3747e0a5c4bc">
      <Url>https://thefca.sharepoint.com/sites/ProForMapAndLog/_layouts/15/DocIdRedir.aspx?ID=7A2UM2KYKSJP-935211081-2888</Url>
      <Description>7A2UM2KYKSJP-935211081-2888</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 xsi:nil="true"/>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Props1.xml><?xml version="1.0" encoding="utf-8"?>
<ds:datastoreItem xmlns:ds="http://schemas.openxmlformats.org/officeDocument/2006/customXml" ds:itemID="{A38289DE-E0D3-4655-A5F1-0FC1A08B22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3.xml><?xml version="1.0" encoding="utf-8"?>
<ds:datastoreItem xmlns:ds="http://schemas.openxmlformats.org/officeDocument/2006/customXml" ds:itemID="{E0C091CF-D99C-47E1-9270-0E94FFAC712C}">
  <ds:schemaRefs>
    <ds:schemaRef ds:uri="Microsoft.SharePoint.Taxonomy.ContentTypeSync"/>
  </ds:schemaRefs>
</ds:datastoreItem>
</file>

<file path=customXml/itemProps4.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customXml/itemProps5.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6.xml><?xml version="1.0" encoding="utf-8"?>
<ds:datastoreItem xmlns:ds="http://schemas.openxmlformats.org/officeDocument/2006/customXml" ds:itemID="{BF4F2F02-1BC4-4E2E-B38C-C2D1A3DEB025}">
  <ds:schemaRefs>
    <ds:schemaRef ds:uri="http://schemas.microsoft.com/sharepoint/v3"/>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964f0a7c-bcf0-4337-b577-3747e0a5c4b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90</TotalTime>
  <Pages>27</Pages>
  <Words>5328</Words>
  <Characters>30376</Characters>
  <Application>Microsoft Office Word</Application>
  <DocSecurity>0</DocSecurity>
  <Lines>253</Lines>
  <Paragraphs>71</Paragraphs>
  <ScaleCrop>false</ScaleCrop>
  <HeadingPairs>
    <vt:vector size="2" baseType="variant">
      <vt:variant>
        <vt:lpstr>Title</vt:lpstr>
      </vt:variant>
      <vt:variant>
        <vt:i4>1</vt:i4>
      </vt:variant>
    </vt:vector>
  </HeadingPairs>
  <TitlesOfParts>
    <vt:vector size="1" baseType="lpstr">
      <vt:lpstr>application-for-a-payment-institution-qualifying-holiding-individual-form</vt:lpstr>
    </vt:vector>
  </TitlesOfParts>
  <Company>Financial Services Authority</Company>
  <LinksUpToDate>false</LinksUpToDate>
  <CharactersWithSpaces>35633</CharactersWithSpaces>
  <SharedDoc>false</SharedDoc>
  <HLinks>
    <vt:vector size="48" baseType="variant">
      <vt:variant>
        <vt:i4>1507417</vt:i4>
      </vt:variant>
      <vt:variant>
        <vt:i4>1035</vt:i4>
      </vt:variant>
      <vt:variant>
        <vt:i4>0</vt:i4>
      </vt:variant>
      <vt:variant>
        <vt:i4>5</vt:i4>
      </vt:variant>
      <vt:variant>
        <vt:lpwstr>https://www.bankofengland.co.uk/prudential-regulation/authorisations</vt:lpwstr>
      </vt:variant>
      <vt:variant>
        <vt:lpwstr/>
      </vt:variant>
      <vt:variant>
        <vt:i4>7143540</vt:i4>
      </vt:variant>
      <vt:variant>
        <vt:i4>1032</vt:i4>
      </vt:variant>
      <vt:variant>
        <vt:i4>0</vt:i4>
      </vt:variant>
      <vt:variant>
        <vt:i4>5</vt:i4>
      </vt:variant>
      <vt:variant>
        <vt:lpwstr>https://www.fca.org.uk/data-protection</vt:lpwstr>
      </vt:variant>
      <vt:variant>
        <vt:lpwstr/>
      </vt:variant>
      <vt:variant>
        <vt:i4>7143540</vt:i4>
      </vt:variant>
      <vt:variant>
        <vt:i4>996</vt:i4>
      </vt:variant>
      <vt:variant>
        <vt:i4>0</vt:i4>
      </vt:variant>
      <vt:variant>
        <vt:i4>5</vt:i4>
      </vt:variant>
      <vt:variant>
        <vt:lpwstr>https://www.fca.org.uk/data-protection</vt:lpwstr>
      </vt:variant>
      <vt:variant>
        <vt:lpwstr/>
      </vt:variant>
      <vt:variant>
        <vt:i4>7864377</vt:i4>
      </vt:variant>
      <vt:variant>
        <vt:i4>12</vt:i4>
      </vt:variant>
      <vt:variant>
        <vt:i4>0</vt:i4>
      </vt:variant>
      <vt:variant>
        <vt:i4>5</vt:i4>
      </vt:variant>
      <vt:variant>
        <vt:lpwstr>http://www.bankofengland.co.uk/PRA</vt:lpwstr>
      </vt:variant>
      <vt:variant>
        <vt:lpwstr/>
      </vt:variant>
      <vt:variant>
        <vt:i4>8257578</vt:i4>
      </vt:variant>
      <vt:variant>
        <vt:i4>9</vt:i4>
      </vt:variant>
      <vt:variant>
        <vt:i4>0</vt:i4>
      </vt:variant>
      <vt:variant>
        <vt:i4>5</vt:i4>
      </vt:variant>
      <vt:variant>
        <vt:lpwstr>http://www.fca.org.uk/</vt:lpwstr>
      </vt:variant>
      <vt:variant>
        <vt:lpwstr/>
      </vt:variant>
      <vt:variant>
        <vt:i4>3407881</vt:i4>
      </vt:variant>
      <vt:variant>
        <vt:i4>6</vt:i4>
      </vt:variant>
      <vt:variant>
        <vt:i4>0</vt:i4>
      </vt:variant>
      <vt:variant>
        <vt:i4>5</vt:i4>
      </vt:variant>
      <vt:variant>
        <vt:lpwstr>mailto:PRA-ApprovedPersons@bankofengland.co.uk</vt:lpwstr>
      </vt:variant>
      <vt:variant>
        <vt:lpwstr/>
      </vt:variant>
      <vt:variant>
        <vt:i4>58</vt:i4>
      </vt:variant>
      <vt:variant>
        <vt:i4>3</vt:i4>
      </vt:variant>
      <vt:variant>
        <vt:i4>0</vt:i4>
      </vt:variant>
      <vt:variant>
        <vt:i4>5</vt:i4>
      </vt:variant>
      <vt:variant>
        <vt:lpwstr>mailto:firm.queries@fca.org.uk</vt:lpwstr>
      </vt:variant>
      <vt:variant>
        <vt:lpwstr/>
      </vt:variant>
      <vt:variant>
        <vt:i4>5898264</vt:i4>
      </vt:variant>
      <vt:variant>
        <vt:i4>0</vt:i4>
      </vt:variant>
      <vt:variant>
        <vt:i4>0</vt:i4>
      </vt:variant>
      <vt:variant>
        <vt:i4>5</vt:i4>
      </vt:variant>
      <vt:variant>
        <vt:lpwstr>https://www.handbook.fca.org.uk/handbook/SUP/10C/Annex7D.html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111</cp:revision>
  <cp:lastPrinted>2017-08-25T19:55:00Z</cp:lastPrinted>
  <dcterms:created xsi:type="dcterms:W3CDTF">2022-03-17T13:52:00Z</dcterms:created>
  <dcterms:modified xsi:type="dcterms:W3CDTF">2025-05-28T07:03:00Z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8051f984-1728-4540-a8c7-7fd0b91fba32</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2022-12-22T18:03:20Z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21932f4b-fa0c-458d-ac10-312b28b5a55e</vt:lpwstr>
  </property>
  <property fmtid="{D5CDD505-2E9C-101B-9397-08002B2CF9AE}" pid="36" name="MSIP_Label_dec5709d-e239-496d-88c9-7dae94c5106e_ContentBits">
    <vt:lpwstr>0</vt:lpwstr>
  </property>
</Properties>
</file>